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4" r:id="rId1"/>
  </p:sldMasterIdLst>
  <p:notesMasterIdLst>
    <p:notesMasterId r:id="rId24"/>
  </p:notesMasterIdLst>
  <p:handoutMasterIdLst>
    <p:handoutMasterId r:id="rId25"/>
  </p:handoutMasterIdLst>
  <p:sldIdLst>
    <p:sldId id="259" r:id="rId2"/>
    <p:sldId id="315" r:id="rId3"/>
    <p:sldId id="346" r:id="rId4"/>
    <p:sldId id="347" r:id="rId5"/>
    <p:sldId id="345" r:id="rId6"/>
    <p:sldId id="348" r:id="rId7"/>
    <p:sldId id="349" r:id="rId8"/>
    <p:sldId id="350" r:id="rId9"/>
    <p:sldId id="351" r:id="rId10"/>
    <p:sldId id="352" r:id="rId11"/>
    <p:sldId id="353" r:id="rId12"/>
    <p:sldId id="354" r:id="rId13"/>
    <p:sldId id="355" r:id="rId14"/>
    <p:sldId id="356" r:id="rId15"/>
    <p:sldId id="358" r:id="rId16"/>
    <p:sldId id="357" r:id="rId17"/>
    <p:sldId id="359" r:id="rId18"/>
    <p:sldId id="360" r:id="rId19"/>
    <p:sldId id="361" r:id="rId20"/>
    <p:sldId id="362" r:id="rId21"/>
    <p:sldId id="363" r:id="rId22"/>
    <p:sldId id="341" r:id="rId23"/>
  </p:sldIdLst>
  <p:sldSz cx="9144000" cy="5143500" type="screen16x9"/>
  <p:notesSz cx="6858000" cy="9144000"/>
  <p:embeddedFontLst>
    <p:embeddedFont>
      <p:font typeface="Bebas Neue" panose="020B0606020202050201" pitchFamily="34" charset="0"/>
      <p:regular r:id="rId26"/>
    </p:embeddedFont>
    <p:embeddedFont>
      <p:font typeface="Calibri" panose="020F0502020204030204" pitchFamily="34" charset="0"/>
      <p:regular r:id="rId27"/>
      <p:bold r:id="rId28"/>
      <p:italic r:id="rId29"/>
      <p:boldItalic r:id="rId30"/>
    </p:embeddedFont>
    <p:embeddedFont>
      <p:font typeface="Catamaran" pitchFamily="2" charset="0"/>
      <p:regular r:id="rId31"/>
      <p:bold r:id="rId32"/>
    </p:embeddedFont>
    <p:embeddedFont>
      <p:font typeface="Quantico" panose="02000000000000000000" pitchFamily="2" charset="0"/>
      <p:regular r:id="rId33"/>
      <p:bold r:id="rId34"/>
      <p:italic r:id="rId35"/>
      <p:boldItalic r:id="rId36"/>
    </p:embeddedFont>
    <p:embeddedFont>
      <p:font typeface="Teko" panose="02000000000000000000" pitchFamily="2"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DDD9D2-42F7-4910-B388-722DB4BA0296}">
  <a:tblStyle styleId="{1EDDD9D2-42F7-4910-B388-722DB4BA029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autoAdjust="0"/>
    <p:restoredTop sz="94245" autoAdjust="0"/>
  </p:normalViewPr>
  <p:slideViewPr>
    <p:cSldViewPr snapToGrid="0">
      <p:cViewPr varScale="1">
        <p:scale>
          <a:sx n="92" d="100"/>
          <a:sy n="92" d="100"/>
        </p:scale>
        <p:origin x="544" y="5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604"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0A4679-58E7-5AF0-EA64-CAB5F765B1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a:extLst>
              <a:ext uri="{FF2B5EF4-FFF2-40B4-BE49-F238E27FC236}">
                <a16:creationId xmlns:a16="http://schemas.microsoft.com/office/drawing/2014/main" id="{AB9BCF7B-84F9-CBF8-51A8-5F0C80E76A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944F2E-8013-44B6-A7E8-DFBD1E0BFC14}" type="datetimeFigureOut">
              <a:rPr lang="fr-FR" smtClean="0"/>
              <a:t>08/09/2023</a:t>
            </a:fld>
            <a:endParaRPr lang="fr-FR"/>
          </a:p>
        </p:txBody>
      </p:sp>
      <p:sp>
        <p:nvSpPr>
          <p:cNvPr id="4" name="Footer Placeholder 3">
            <a:extLst>
              <a:ext uri="{FF2B5EF4-FFF2-40B4-BE49-F238E27FC236}">
                <a16:creationId xmlns:a16="http://schemas.microsoft.com/office/drawing/2014/main" id="{6EBED912-3FEB-EA46-9956-43D08FD40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131D6DDE-2CD3-5AB2-CA0A-91EED334F8B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00F2BF-E63F-41B1-AEC9-7E4B0082DA8A}" type="slidenum">
              <a:rPr lang="fr-FR" smtClean="0"/>
              <a:t>‹#›</a:t>
            </a:fld>
            <a:endParaRPr lang="fr-FR"/>
          </a:p>
        </p:txBody>
      </p:sp>
    </p:spTree>
    <p:extLst>
      <p:ext uri="{BB962C8B-B14F-4D97-AF65-F5344CB8AC3E}">
        <p14:creationId xmlns:p14="http://schemas.microsoft.com/office/powerpoint/2010/main" val="1230442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772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2749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3145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2726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1841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70300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2205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4756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6396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2962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809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0545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26193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875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720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629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702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152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147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9227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6759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ble of contents">
  <p:cSld name="BLANK_1_1_1_1_1_1_1">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a:off x="1101000" y="539500"/>
            <a:ext cx="3852000" cy="457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0" name="Google Shape;80;p13"/>
          <p:cNvSpPr txBox="1">
            <a:spLocks noGrp="1"/>
          </p:cNvSpPr>
          <p:nvPr>
            <p:ph type="subTitle" idx="1"/>
          </p:nvPr>
        </p:nvSpPr>
        <p:spPr>
          <a:xfrm>
            <a:off x="1066800" y="1615000"/>
            <a:ext cx="3852000" cy="375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1" name="Google Shape;81;p13"/>
          <p:cNvSpPr txBox="1">
            <a:spLocks noGrp="1"/>
          </p:cNvSpPr>
          <p:nvPr>
            <p:ph type="title" idx="2" hasCustomPrompt="1"/>
          </p:nvPr>
        </p:nvSpPr>
        <p:spPr>
          <a:xfrm>
            <a:off x="4948250" y="1223975"/>
            <a:ext cx="731400" cy="768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82" name="Google Shape;82;p13"/>
          <p:cNvSpPr txBox="1">
            <a:spLocks noGrp="1"/>
          </p:cNvSpPr>
          <p:nvPr>
            <p:ph type="subTitle" idx="3"/>
          </p:nvPr>
        </p:nvSpPr>
        <p:spPr>
          <a:xfrm>
            <a:off x="1066800" y="1225017"/>
            <a:ext cx="38520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200" b="1">
                <a:latin typeface="Quantico"/>
                <a:ea typeface="Quantico"/>
                <a:cs typeface="Quantico"/>
                <a:sym typeface="Quantico"/>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3" name="Google Shape;83;p13"/>
          <p:cNvSpPr txBox="1">
            <a:spLocks noGrp="1"/>
          </p:cNvSpPr>
          <p:nvPr>
            <p:ph type="subTitle" idx="4"/>
          </p:nvPr>
        </p:nvSpPr>
        <p:spPr>
          <a:xfrm>
            <a:off x="1066800" y="2445956"/>
            <a:ext cx="3852000" cy="375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4" name="Google Shape;84;p13"/>
          <p:cNvSpPr txBox="1">
            <a:spLocks noGrp="1"/>
          </p:cNvSpPr>
          <p:nvPr>
            <p:ph type="title" idx="5" hasCustomPrompt="1"/>
          </p:nvPr>
        </p:nvSpPr>
        <p:spPr>
          <a:xfrm>
            <a:off x="4948250" y="2062050"/>
            <a:ext cx="731400" cy="768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85" name="Google Shape;85;p13"/>
          <p:cNvSpPr txBox="1">
            <a:spLocks noGrp="1"/>
          </p:cNvSpPr>
          <p:nvPr>
            <p:ph type="subTitle" idx="6"/>
          </p:nvPr>
        </p:nvSpPr>
        <p:spPr>
          <a:xfrm>
            <a:off x="1066800" y="2053951"/>
            <a:ext cx="38520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200" b="1">
                <a:latin typeface="Quantico"/>
                <a:ea typeface="Quantico"/>
                <a:cs typeface="Quantico"/>
                <a:sym typeface="Quantico"/>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6" name="Google Shape;86;p13"/>
          <p:cNvSpPr txBox="1">
            <a:spLocks noGrp="1"/>
          </p:cNvSpPr>
          <p:nvPr>
            <p:ph type="subTitle" idx="7"/>
          </p:nvPr>
        </p:nvSpPr>
        <p:spPr>
          <a:xfrm>
            <a:off x="1066800" y="3293178"/>
            <a:ext cx="3852000" cy="375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7" name="Google Shape;87;p13"/>
          <p:cNvSpPr txBox="1">
            <a:spLocks noGrp="1"/>
          </p:cNvSpPr>
          <p:nvPr>
            <p:ph type="title" idx="8" hasCustomPrompt="1"/>
          </p:nvPr>
        </p:nvSpPr>
        <p:spPr>
          <a:xfrm>
            <a:off x="4948250" y="2900125"/>
            <a:ext cx="731400" cy="768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88" name="Google Shape;88;p13"/>
          <p:cNvSpPr txBox="1">
            <a:spLocks noGrp="1"/>
          </p:cNvSpPr>
          <p:nvPr>
            <p:ph type="subTitle" idx="9"/>
          </p:nvPr>
        </p:nvSpPr>
        <p:spPr>
          <a:xfrm>
            <a:off x="1066800" y="2902441"/>
            <a:ext cx="38520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200" b="1">
                <a:latin typeface="Quantico"/>
                <a:ea typeface="Quantico"/>
                <a:cs typeface="Quantico"/>
                <a:sym typeface="Quantico"/>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9" name="Google Shape;89;p13"/>
          <p:cNvSpPr txBox="1">
            <a:spLocks noGrp="1"/>
          </p:cNvSpPr>
          <p:nvPr>
            <p:ph type="subTitle" idx="13"/>
          </p:nvPr>
        </p:nvSpPr>
        <p:spPr>
          <a:xfrm>
            <a:off x="1066800" y="4128938"/>
            <a:ext cx="3852000" cy="375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0" name="Google Shape;90;p13"/>
          <p:cNvSpPr txBox="1">
            <a:spLocks noGrp="1"/>
          </p:cNvSpPr>
          <p:nvPr>
            <p:ph type="title" idx="14" hasCustomPrompt="1"/>
          </p:nvPr>
        </p:nvSpPr>
        <p:spPr>
          <a:xfrm>
            <a:off x="4948250" y="3738200"/>
            <a:ext cx="731400" cy="765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91" name="Google Shape;91;p13"/>
          <p:cNvSpPr txBox="1">
            <a:spLocks noGrp="1"/>
          </p:cNvSpPr>
          <p:nvPr>
            <p:ph type="subTitle" idx="15"/>
          </p:nvPr>
        </p:nvSpPr>
        <p:spPr>
          <a:xfrm>
            <a:off x="1066800" y="3738200"/>
            <a:ext cx="38520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200" b="1">
                <a:latin typeface="Quantico"/>
                <a:ea typeface="Quantico"/>
                <a:cs typeface="Quantico"/>
                <a:sym typeface="Quantico"/>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 name="Date Placeholder 1">
            <a:extLst>
              <a:ext uri="{FF2B5EF4-FFF2-40B4-BE49-F238E27FC236}">
                <a16:creationId xmlns:a16="http://schemas.microsoft.com/office/drawing/2014/main" id="{06951D77-70B9-8D46-E77C-29A66DED72E4}"/>
              </a:ext>
            </a:extLst>
          </p:cNvPr>
          <p:cNvSpPr>
            <a:spLocks noGrp="1"/>
          </p:cNvSpPr>
          <p:nvPr>
            <p:ph type="dt" sz="half" idx="16"/>
          </p:nvPr>
        </p:nvSpPr>
        <p:spPr/>
        <p:txBody>
          <a:bodyPr/>
          <a:lstStyle/>
          <a:p>
            <a:fld id="{B4F09910-6F87-4C14-9138-04D2DA86697A}" type="datetime1">
              <a:rPr lang="fr-FR" smtClean="0"/>
              <a:t>08/09/2023</a:t>
            </a:fld>
            <a:endParaRPr lang="fr-FR"/>
          </a:p>
        </p:txBody>
      </p:sp>
      <p:sp>
        <p:nvSpPr>
          <p:cNvPr id="3" name="Footer Placeholder 2">
            <a:extLst>
              <a:ext uri="{FF2B5EF4-FFF2-40B4-BE49-F238E27FC236}">
                <a16:creationId xmlns:a16="http://schemas.microsoft.com/office/drawing/2014/main" id="{88E9C536-73F6-C945-C4FA-10390E629048}"/>
              </a:ext>
            </a:extLst>
          </p:cNvPr>
          <p:cNvSpPr>
            <a:spLocks noGrp="1"/>
          </p:cNvSpPr>
          <p:nvPr>
            <p:ph type="ftr" sz="quarter" idx="17"/>
          </p:nvPr>
        </p:nvSpPr>
        <p:spPr/>
        <p:txBody>
          <a:bodyPr/>
          <a:lstStyle/>
          <a:p>
            <a:endParaRPr lang="fr-FR"/>
          </a:p>
        </p:txBody>
      </p:sp>
      <p:sp>
        <p:nvSpPr>
          <p:cNvPr id="5" name="Slide Number Placeholder 6">
            <a:extLst>
              <a:ext uri="{FF2B5EF4-FFF2-40B4-BE49-F238E27FC236}">
                <a16:creationId xmlns:a16="http://schemas.microsoft.com/office/drawing/2014/main" id="{FD8BBF3E-2EF9-CE85-205C-ACACFC837FBA}"/>
              </a:ext>
            </a:extLst>
          </p:cNvPr>
          <p:cNvSpPr txBox="1">
            <a:spLocks/>
          </p:cNvSpPr>
          <p:nvPr userDrawn="1"/>
        </p:nvSpPr>
        <p:spPr>
          <a:xfrm>
            <a:off x="6918393" y="4767263"/>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F587CF5-DB53-4C84-A24D-ABB1E68D30BC}" type="slidenum">
              <a:rPr lang="fr-FR" smtClean="0"/>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mt="35000"/>
          </a:blip>
          <a:stretch>
            <a:fillRect/>
          </a:stretch>
        </p:blipFill>
        <p:spPr>
          <a:xfrm>
            <a:off x="-5" y="0"/>
            <a:ext cx="9144003" cy="5143501"/>
          </a:xfrm>
          <a:prstGeom prst="rect">
            <a:avLst/>
          </a:prstGeom>
          <a:noFill/>
          <a:ln>
            <a:noFill/>
          </a:ln>
        </p:spPr>
      </p:pic>
      <p:sp>
        <p:nvSpPr>
          <p:cNvPr id="7" name="Google Shape;7;p1"/>
          <p:cNvSpPr txBox="1">
            <a:spLocks noGrp="1"/>
          </p:cNvSpPr>
          <p:nvPr>
            <p:ph type="title"/>
          </p:nvPr>
        </p:nvSpPr>
        <p:spPr>
          <a:xfrm>
            <a:off x="717750" y="539496"/>
            <a:ext cx="77085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3200"/>
              <a:buFont typeface="Quantico"/>
              <a:buNone/>
              <a:defRPr sz="3200" b="1">
                <a:solidFill>
                  <a:schemeClr val="lt2"/>
                </a:solidFill>
                <a:latin typeface="Quantico"/>
                <a:ea typeface="Quantico"/>
                <a:cs typeface="Quantico"/>
                <a:sym typeface="Quantico"/>
              </a:defRPr>
            </a:lvl1pPr>
            <a:lvl2pPr lvl="1"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2pPr>
            <a:lvl3pPr lvl="2"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3pPr>
            <a:lvl4pPr lvl="3"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4pPr>
            <a:lvl5pPr lvl="4"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5pPr>
            <a:lvl6pPr lvl="5"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6pPr>
            <a:lvl7pPr lvl="6"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7pPr>
            <a:lvl8pPr lvl="7"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8pPr>
            <a:lvl9pPr lvl="8"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9pPr>
          </a:lstStyle>
          <a:p>
            <a:endParaRPr/>
          </a:p>
        </p:txBody>
      </p:sp>
      <p:sp>
        <p:nvSpPr>
          <p:cNvPr id="8" name="Google Shape;8;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1pPr>
            <a:lvl2pPr marL="914400" lvl="1" indent="-32385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2pPr>
            <a:lvl3pPr marL="1371600" lvl="2" indent="-32385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3pPr>
            <a:lvl4pPr marL="1828800" lvl="3" indent="-32385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4pPr>
            <a:lvl5pPr marL="2286000" lvl="4" indent="-32385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5pPr>
            <a:lvl6pPr marL="2743200" lvl="5" indent="-32385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6pPr>
            <a:lvl7pPr marL="3200400" lvl="6" indent="-32385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7pPr>
            <a:lvl8pPr marL="3657600" lvl="7" indent="-32385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8pPr>
            <a:lvl9pPr marL="4114800" lvl="8" indent="-32385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9pPr>
          </a:lstStyle>
          <a:p>
            <a:endParaRPr/>
          </a:p>
        </p:txBody>
      </p:sp>
      <p:sp>
        <p:nvSpPr>
          <p:cNvPr id="2" name="Slide Number Placeholder 1">
            <a:extLst>
              <a:ext uri="{FF2B5EF4-FFF2-40B4-BE49-F238E27FC236}">
                <a16:creationId xmlns:a16="http://schemas.microsoft.com/office/drawing/2014/main" id="{7505250D-75A0-FBFA-12A8-DC67027F094B}"/>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F587CF5-DB53-4C84-A24D-ABB1E68D30BC}" type="slidenum">
              <a:rPr lang="fr-FR" smtClean="0"/>
              <a:t>‹#›</a:t>
            </a:fld>
            <a:endParaRPr lang="fr-FR"/>
          </a:p>
        </p:txBody>
      </p:sp>
      <p:sp>
        <p:nvSpPr>
          <p:cNvPr id="3" name="Date Placeholder 2">
            <a:extLst>
              <a:ext uri="{FF2B5EF4-FFF2-40B4-BE49-F238E27FC236}">
                <a16:creationId xmlns:a16="http://schemas.microsoft.com/office/drawing/2014/main" id="{43CE1009-7BA4-47FD-03CF-F403B2412683}"/>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53361D7A-9752-4E42-B2FC-412315CF1195}" type="datetime1">
              <a:rPr lang="fr-FR" smtClean="0"/>
              <a:t>08/09/2023</a:t>
            </a:fld>
            <a:endParaRPr lang="fr-FR"/>
          </a:p>
        </p:txBody>
      </p:sp>
      <p:sp>
        <p:nvSpPr>
          <p:cNvPr id="4" name="Footer Placeholder 3">
            <a:extLst>
              <a:ext uri="{FF2B5EF4-FFF2-40B4-BE49-F238E27FC236}">
                <a16:creationId xmlns:a16="http://schemas.microsoft.com/office/drawing/2014/main" id="{1C693B1B-B649-8031-ED25-0FFF9295A470}"/>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Tree>
  </p:cSld>
  <p:clrMap bg1="lt1" tx1="dk1" bg2="dk2" tx2="lt2" accent1="accent1" accent2="accent2" accent3="accent3" accent4="accent4" accent5="accent5" accent6="accent6" hlink="hlink" folHlink="folHlink"/>
  <p:sldLayoutIdLst>
    <p:sldLayoutId id="214748365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BadisG/Projet7-Openclassrooms"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predictionproba.azurewebsites.net/"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2" name="Google Shape;392;p42"/>
          <p:cNvSpPr txBox="1">
            <a:spLocks noGrp="1"/>
          </p:cNvSpPr>
          <p:nvPr>
            <p:ph type="subTitle" idx="3"/>
          </p:nvPr>
        </p:nvSpPr>
        <p:spPr>
          <a:xfrm>
            <a:off x="290946" y="2535381"/>
            <a:ext cx="8610600" cy="2478647"/>
          </a:xfrm>
          <a:prstGeom prst="rect">
            <a:avLst/>
          </a:prstGeom>
        </p:spPr>
        <p:txBody>
          <a:bodyPr spcFirstLastPara="1" wrap="square" lIns="91425" tIns="91425" rIns="91425" bIns="91425" anchor="ctr" anchorCtr="0">
            <a:noAutofit/>
          </a:bodyPr>
          <a:lstStyle/>
          <a:p>
            <a:pPr lvl="0" indent="-457200" algn="l" rtl="0">
              <a:spcBef>
                <a:spcPts val="0"/>
              </a:spcBef>
              <a:spcAft>
                <a:spcPts val="0"/>
              </a:spcAft>
              <a:buAutoNum type="arabicParenR"/>
            </a:pPr>
            <a:r>
              <a:rPr lang="fr-FR" sz="2400" dirty="0"/>
              <a:t>Introduction</a:t>
            </a:r>
          </a:p>
          <a:p>
            <a:pPr lvl="0" indent="-457200" algn="l" rtl="0">
              <a:spcBef>
                <a:spcPts val="0"/>
              </a:spcBef>
              <a:spcAft>
                <a:spcPts val="0"/>
              </a:spcAft>
              <a:buAutoNum type="arabicParenR"/>
            </a:pPr>
            <a:endParaRPr lang="fr-FR" sz="2400" dirty="0"/>
          </a:p>
          <a:p>
            <a:pPr indent="-457200" algn="l">
              <a:buFont typeface="Teko"/>
              <a:buAutoNum type="arabicParenR"/>
            </a:pPr>
            <a:r>
              <a:rPr lang="en" sz="2400" dirty="0"/>
              <a:t>Démarche de </a:t>
            </a:r>
            <a:r>
              <a:rPr lang="fr-FR" sz="2400" dirty="0"/>
              <a:t>modélisation</a:t>
            </a:r>
          </a:p>
          <a:p>
            <a:pPr indent="-457200" algn="l">
              <a:buFont typeface="Teko"/>
              <a:buAutoNum type="arabicParenR"/>
            </a:pPr>
            <a:endParaRPr lang="en" sz="2400" dirty="0"/>
          </a:p>
          <a:p>
            <a:pPr indent="-457200" algn="l">
              <a:buFont typeface="Teko"/>
              <a:buAutoNum type="arabicParenR"/>
            </a:pPr>
            <a:r>
              <a:rPr lang="en" sz="2400" dirty="0"/>
              <a:t>P</a:t>
            </a:r>
            <a:r>
              <a:rPr lang="fr-FR" sz="2400" dirty="0"/>
              <a:t>ipeline de déploiement (GitHub, tests unitaires)</a:t>
            </a:r>
          </a:p>
          <a:p>
            <a:pPr indent="-457200" algn="l">
              <a:buFont typeface="Teko"/>
              <a:buAutoNum type="arabicParenR"/>
            </a:pPr>
            <a:endParaRPr lang="fr-FR" sz="2400" dirty="0"/>
          </a:p>
          <a:p>
            <a:pPr indent="-457200" algn="l">
              <a:buFont typeface="Teko"/>
              <a:buAutoNum type="arabicParenR"/>
            </a:pPr>
            <a:r>
              <a:rPr lang="fr-FR" sz="2400" dirty="0"/>
              <a:t>Analyse de Data Drift</a:t>
            </a:r>
          </a:p>
          <a:p>
            <a:pPr indent="-457200" algn="l">
              <a:buFont typeface="Teko"/>
              <a:buAutoNum type="arabicParenR"/>
            </a:pPr>
            <a:endParaRPr lang="fr-FR" sz="2400" dirty="0"/>
          </a:p>
          <a:p>
            <a:pPr indent="-457200" algn="l">
              <a:buFont typeface="Teko"/>
              <a:buAutoNum type="arabicParenR"/>
            </a:pPr>
            <a:r>
              <a:rPr lang="fr-FR" sz="2400" dirty="0"/>
              <a:t>Démonstration du dashboard déployé sur le Cloud</a:t>
            </a:r>
          </a:p>
          <a:p>
            <a:pPr marL="0" lvl="0" indent="0" algn="l" rtl="0">
              <a:spcBef>
                <a:spcPts val="0"/>
              </a:spcBef>
              <a:spcAft>
                <a:spcPts val="0"/>
              </a:spcAft>
            </a:pPr>
            <a:endParaRPr lang="fr-FR" sz="2400" dirty="0"/>
          </a:p>
          <a:p>
            <a:pPr marL="0" indent="0" algn="l"/>
            <a:endParaRPr lang="fr-FR" sz="2400" dirty="0"/>
          </a:p>
          <a:p>
            <a:pPr marL="0" lvl="0" indent="0" algn="l" rtl="0">
              <a:spcBef>
                <a:spcPts val="0"/>
              </a:spcBef>
              <a:spcAft>
                <a:spcPts val="0"/>
              </a:spcAft>
            </a:pPr>
            <a:endParaRPr lang="fr-FR" sz="2400" dirty="0"/>
          </a:p>
          <a:p>
            <a:pPr marL="0" lvl="0" indent="0" algn="l" rtl="0">
              <a:spcBef>
                <a:spcPts val="0"/>
              </a:spcBef>
              <a:spcAft>
                <a:spcPts val="0"/>
              </a:spcAft>
            </a:pPr>
            <a:endParaRPr sz="2400" dirty="0"/>
          </a:p>
        </p:txBody>
      </p:sp>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343312"/>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kumimoji="0" lang="fr-FR" sz="3200" b="1" i="0" u="none" strike="noStrike" kern="0" cap="none" spc="0" normalizeH="0" baseline="0" noProof="0">
                <a:ln>
                  <a:noFill/>
                </a:ln>
                <a:solidFill>
                  <a:srgbClr val="0FE0E0"/>
                </a:solidFill>
                <a:effectLst/>
                <a:uLnTx/>
                <a:uFillTx/>
                <a:latin typeface="Quantico"/>
                <a:sym typeface="Quantico"/>
              </a:rPr>
              <a:t>Projet n°6 : Implémentez un modèle de scoring</a:t>
            </a:r>
            <a:endParaRPr lang="fr-FR" sz="28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lang="fr-FR" dirty="0">
                <a:solidFill>
                  <a:srgbClr val="0FE0E0"/>
                </a:solidFill>
              </a:rPr>
              <a:t>2</a:t>
            </a:r>
            <a:r>
              <a:rPr kumimoji="0" lang="fr-FR" sz="3200" b="1" i="0" u="none" strike="noStrike" kern="0" cap="none" spc="0" normalizeH="0" baseline="0" noProof="0" dirty="0">
                <a:ln>
                  <a:noFill/>
                </a:ln>
                <a:solidFill>
                  <a:srgbClr val="0FE0E0"/>
                </a:solidFill>
                <a:effectLst/>
                <a:uLnTx/>
                <a:uFillTx/>
                <a:latin typeface="Quantico"/>
                <a:sym typeface="Quantico"/>
              </a:rPr>
              <a:t>) Démarche de modélisation</a:t>
            </a: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Visualisation du tracking via Mlflow (Vue d’ensemble)</a:t>
            </a:r>
            <a:endParaRPr lang="en-US" sz="2000" b="0" dirty="0">
              <a:solidFill>
                <a:srgbClr val="FFFFFF"/>
              </a:solidFill>
              <a:latin typeface="Catamaran"/>
              <a:cs typeface="Catamaran"/>
              <a:sym typeface="Catamaran"/>
            </a:endParaRPr>
          </a:p>
        </p:txBody>
      </p:sp>
      <p:sp>
        <p:nvSpPr>
          <p:cNvPr id="10" name="Google Shape;392;p42">
            <a:extLst>
              <a:ext uri="{FF2B5EF4-FFF2-40B4-BE49-F238E27FC236}">
                <a16:creationId xmlns:a16="http://schemas.microsoft.com/office/drawing/2014/main" id="{AB76FB93-96AF-1B49-D3DB-922473C3E8E4}"/>
              </a:ext>
            </a:extLst>
          </p:cNvPr>
          <p:cNvSpPr txBox="1">
            <a:spLocks/>
          </p:cNvSpPr>
          <p:nvPr/>
        </p:nvSpPr>
        <p:spPr>
          <a:xfrm>
            <a:off x="131616" y="701592"/>
            <a:ext cx="8866909"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endParaRPr lang="en-US" sz="2000" b="0" dirty="0">
              <a:solidFill>
                <a:srgbClr val="FFFFFF"/>
              </a:solidFill>
              <a:latin typeface="Catamaran"/>
              <a:cs typeface="Catamaran"/>
              <a:sym typeface="Catamaran"/>
            </a:endParaRPr>
          </a:p>
          <a:p>
            <a:pPr marL="0" indent="0" algn="l">
              <a:buClr>
                <a:srgbClr val="FFFFFF"/>
              </a:buClr>
              <a:buSzPts val="1600"/>
              <a:defRPr/>
            </a:pPr>
            <a:endParaRPr lang="en-US" sz="2000" b="0" dirty="0">
              <a:solidFill>
                <a:srgbClr val="FFFFFF"/>
              </a:solidFill>
              <a:latin typeface="Catamaran"/>
              <a:cs typeface="Catamaran"/>
              <a:sym typeface="Catamaran"/>
            </a:endParaRPr>
          </a:p>
          <a:p>
            <a:pPr marL="342900" indent="-342900" algn="l">
              <a:buClr>
                <a:srgbClr val="FFFFFF"/>
              </a:buClr>
              <a:buSzPts val="1600"/>
              <a:buFontTx/>
              <a:buChar char="-"/>
              <a:defRPr/>
            </a:pPr>
            <a:endParaRPr lang="en-US" sz="2000" b="0" dirty="0">
              <a:solidFill>
                <a:srgbClr val="FFFFFF"/>
              </a:solidFill>
              <a:latin typeface="Catamaran"/>
              <a:cs typeface="Catamaran"/>
              <a:sym typeface="Catamaran"/>
            </a:endParaRPr>
          </a:p>
        </p:txBody>
      </p:sp>
      <p:pic>
        <p:nvPicPr>
          <p:cNvPr id="2052" name="Picture 4">
            <a:extLst>
              <a:ext uri="{FF2B5EF4-FFF2-40B4-BE49-F238E27FC236}">
                <a16:creationId xmlns:a16="http://schemas.microsoft.com/office/drawing/2014/main" id="{53A48536-D987-9E14-1CFF-954BE1895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18" y="1057014"/>
            <a:ext cx="7593603" cy="36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386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lang="fr-FR" dirty="0">
                <a:solidFill>
                  <a:srgbClr val="0FE0E0"/>
                </a:solidFill>
              </a:rPr>
              <a:t>2</a:t>
            </a:r>
            <a:r>
              <a:rPr kumimoji="0" lang="fr-FR" sz="3200" b="1" i="0" u="none" strike="noStrike" kern="0" cap="none" spc="0" normalizeH="0" baseline="0" noProof="0" dirty="0">
                <a:ln>
                  <a:noFill/>
                </a:ln>
                <a:solidFill>
                  <a:srgbClr val="0FE0E0"/>
                </a:solidFill>
                <a:effectLst/>
                <a:uLnTx/>
                <a:uFillTx/>
                <a:latin typeface="Quantico"/>
                <a:sym typeface="Quantico"/>
              </a:rPr>
              <a:t>) Démarche de modélisation</a:t>
            </a: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Visualisation du tracking via Mlflow (Résultats d’un modèle)</a:t>
            </a:r>
            <a:endParaRPr lang="en-US" sz="2000" b="0" dirty="0">
              <a:solidFill>
                <a:srgbClr val="FFFFFF"/>
              </a:solidFill>
              <a:latin typeface="Catamaran"/>
              <a:cs typeface="Catamaran"/>
              <a:sym typeface="Catamaran"/>
            </a:endParaRPr>
          </a:p>
        </p:txBody>
      </p:sp>
      <p:sp>
        <p:nvSpPr>
          <p:cNvPr id="10" name="Google Shape;392;p42">
            <a:extLst>
              <a:ext uri="{FF2B5EF4-FFF2-40B4-BE49-F238E27FC236}">
                <a16:creationId xmlns:a16="http://schemas.microsoft.com/office/drawing/2014/main" id="{AB76FB93-96AF-1B49-D3DB-922473C3E8E4}"/>
              </a:ext>
            </a:extLst>
          </p:cNvPr>
          <p:cNvSpPr txBox="1">
            <a:spLocks/>
          </p:cNvSpPr>
          <p:nvPr/>
        </p:nvSpPr>
        <p:spPr>
          <a:xfrm>
            <a:off x="131616" y="701592"/>
            <a:ext cx="8866909"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endParaRPr lang="en-US" sz="2000" b="0" dirty="0">
              <a:solidFill>
                <a:srgbClr val="FFFFFF"/>
              </a:solidFill>
              <a:latin typeface="Catamaran"/>
              <a:cs typeface="Catamaran"/>
              <a:sym typeface="Catamaran"/>
            </a:endParaRPr>
          </a:p>
          <a:p>
            <a:pPr marL="0" indent="0" algn="l">
              <a:buClr>
                <a:srgbClr val="FFFFFF"/>
              </a:buClr>
              <a:buSzPts val="1600"/>
              <a:defRPr/>
            </a:pPr>
            <a:endParaRPr lang="en-US" sz="2000" b="0" dirty="0">
              <a:solidFill>
                <a:srgbClr val="FFFFFF"/>
              </a:solidFill>
              <a:latin typeface="Catamaran"/>
              <a:cs typeface="Catamaran"/>
              <a:sym typeface="Catamaran"/>
            </a:endParaRPr>
          </a:p>
          <a:p>
            <a:pPr marL="342900" indent="-342900" algn="l">
              <a:buClr>
                <a:srgbClr val="FFFFFF"/>
              </a:buClr>
              <a:buSzPts val="1600"/>
              <a:buFontTx/>
              <a:buChar char="-"/>
              <a:defRPr/>
            </a:pPr>
            <a:endParaRPr lang="en-US" sz="2000" b="0" dirty="0">
              <a:solidFill>
                <a:srgbClr val="FFFFFF"/>
              </a:solidFill>
              <a:latin typeface="Catamaran"/>
              <a:cs typeface="Catamaran"/>
              <a:sym typeface="Catamaran"/>
            </a:endParaRPr>
          </a:p>
        </p:txBody>
      </p:sp>
      <p:pic>
        <p:nvPicPr>
          <p:cNvPr id="5" name="Picture 4">
            <a:extLst>
              <a:ext uri="{FF2B5EF4-FFF2-40B4-BE49-F238E27FC236}">
                <a16:creationId xmlns:a16="http://schemas.microsoft.com/office/drawing/2014/main" id="{7A96763E-2629-B40A-53C8-DE795680D694}"/>
              </a:ext>
            </a:extLst>
          </p:cNvPr>
          <p:cNvPicPr>
            <a:picLocks noChangeAspect="1"/>
          </p:cNvPicPr>
          <p:nvPr/>
        </p:nvPicPr>
        <p:blipFill>
          <a:blip r:embed="rId3"/>
          <a:stretch>
            <a:fillRect/>
          </a:stretch>
        </p:blipFill>
        <p:spPr>
          <a:xfrm>
            <a:off x="426027" y="1262368"/>
            <a:ext cx="8219209" cy="3227550"/>
          </a:xfrm>
          <a:prstGeom prst="rect">
            <a:avLst/>
          </a:prstGeom>
        </p:spPr>
      </p:pic>
    </p:spTree>
    <p:extLst>
      <p:ext uri="{BB962C8B-B14F-4D97-AF65-F5344CB8AC3E}">
        <p14:creationId xmlns:p14="http://schemas.microsoft.com/office/powerpoint/2010/main" val="3602672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lang="fr-FR" dirty="0">
                <a:solidFill>
                  <a:srgbClr val="0FE0E0"/>
                </a:solidFill>
              </a:rPr>
              <a:t>2</a:t>
            </a:r>
            <a:r>
              <a:rPr kumimoji="0" lang="fr-FR" sz="3200" b="1" i="0" u="none" strike="noStrike" kern="0" cap="none" spc="0" normalizeH="0" baseline="0" noProof="0" dirty="0">
                <a:ln>
                  <a:noFill/>
                </a:ln>
                <a:solidFill>
                  <a:srgbClr val="0FE0E0"/>
                </a:solidFill>
                <a:effectLst/>
                <a:uLnTx/>
                <a:uFillTx/>
                <a:latin typeface="Quantico"/>
                <a:sym typeface="Quantico"/>
              </a:rPr>
              <a:t>) Démarche de modélisation</a:t>
            </a: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Visualisation du tracking via Mlflow (Comparaison différentes runs)</a:t>
            </a:r>
            <a:endParaRPr lang="en-US" sz="2000" b="0" dirty="0">
              <a:solidFill>
                <a:srgbClr val="FFFFFF"/>
              </a:solidFill>
              <a:latin typeface="Catamaran"/>
              <a:cs typeface="Catamaran"/>
              <a:sym typeface="Catamaran"/>
            </a:endParaRPr>
          </a:p>
        </p:txBody>
      </p:sp>
      <p:sp>
        <p:nvSpPr>
          <p:cNvPr id="10" name="Google Shape;392;p42">
            <a:extLst>
              <a:ext uri="{FF2B5EF4-FFF2-40B4-BE49-F238E27FC236}">
                <a16:creationId xmlns:a16="http://schemas.microsoft.com/office/drawing/2014/main" id="{AB76FB93-96AF-1B49-D3DB-922473C3E8E4}"/>
              </a:ext>
            </a:extLst>
          </p:cNvPr>
          <p:cNvSpPr txBox="1">
            <a:spLocks/>
          </p:cNvSpPr>
          <p:nvPr/>
        </p:nvSpPr>
        <p:spPr>
          <a:xfrm>
            <a:off x="131616" y="701592"/>
            <a:ext cx="8866909"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endParaRPr lang="en-US" sz="2000" b="0" dirty="0">
              <a:solidFill>
                <a:srgbClr val="FFFFFF"/>
              </a:solidFill>
              <a:latin typeface="Catamaran"/>
              <a:cs typeface="Catamaran"/>
              <a:sym typeface="Catamaran"/>
            </a:endParaRPr>
          </a:p>
          <a:p>
            <a:pPr marL="0" indent="0" algn="l">
              <a:buClr>
                <a:srgbClr val="FFFFFF"/>
              </a:buClr>
              <a:buSzPts val="1600"/>
              <a:defRPr/>
            </a:pPr>
            <a:endParaRPr lang="en-US" sz="2000" b="0" dirty="0">
              <a:solidFill>
                <a:srgbClr val="FFFFFF"/>
              </a:solidFill>
              <a:latin typeface="Catamaran"/>
              <a:cs typeface="Catamaran"/>
              <a:sym typeface="Catamaran"/>
            </a:endParaRPr>
          </a:p>
          <a:p>
            <a:pPr marL="342900" indent="-342900" algn="l">
              <a:buClr>
                <a:srgbClr val="FFFFFF"/>
              </a:buClr>
              <a:buSzPts val="1600"/>
              <a:buFontTx/>
              <a:buChar char="-"/>
              <a:defRPr/>
            </a:pPr>
            <a:endParaRPr lang="en-US" sz="2000" b="0" dirty="0">
              <a:solidFill>
                <a:srgbClr val="FFFFFF"/>
              </a:solidFill>
              <a:latin typeface="Catamaran"/>
              <a:cs typeface="Catamaran"/>
              <a:sym typeface="Catamaran"/>
            </a:endParaRPr>
          </a:p>
        </p:txBody>
      </p:sp>
      <p:pic>
        <p:nvPicPr>
          <p:cNvPr id="8194" name="Picture 2">
            <a:extLst>
              <a:ext uri="{FF2B5EF4-FFF2-40B4-BE49-F238E27FC236}">
                <a16:creationId xmlns:a16="http://schemas.microsoft.com/office/drawing/2014/main" id="{891BC5B4-254D-D5D8-2D32-EB89709C9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826" y="1060478"/>
            <a:ext cx="7586347" cy="3621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087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lang="fr-FR" dirty="0">
                <a:solidFill>
                  <a:srgbClr val="0FE0E0"/>
                </a:solidFill>
              </a:rPr>
              <a:t>2</a:t>
            </a:r>
            <a:r>
              <a:rPr kumimoji="0" lang="fr-FR" sz="3200" b="1" i="0" u="none" strike="noStrike" kern="0" cap="none" spc="0" normalizeH="0" baseline="0" noProof="0" dirty="0">
                <a:ln>
                  <a:noFill/>
                </a:ln>
                <a:solidFill>
                  <a:srgbClr val="0FE0E0"/>
                </a:solidFill>
                <a:effectLst/>
                <a:uLnTx/>
                <a:uFillTx/>
                <a:latin typeface="Quantico"/>
                <a:sym typeface="Quantico"/>
              </a:rPr>
              <a:t>) Démarche de modélisation</a:t>
            </a: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Visualisation du tracking via Mlflow (Versioning des meilleurs modèles)</a:t>
            </a:r>
            <a:endParaRPr lang="en-US" sz="2000" b="0" dirty="0">
              <a:solidFill>
                <a:srgbClr val="FFFFFF"/>
              </a:solidFill>
              <a:latin typeface="Catamaran"/>
              <a:cs typeface="Catamaran"/>
              <a:sym typeface="Catamaran"/>
            </a:endParaRPr>
          </a:p>
        </p:txBody>
      </p:sp>
      <p:sp>
        <p:nvSpPr>
          <p:cNvPr id="10" name="Google Shape;392;p42">
            <a:extLst>
              <a:ext uri="{FF2B5EF4-FFF2-40B4-BE49-F238E27FC236}">
                <a16:creationId xmlns:a16="http://schemas.microsoft.com/office/drawing/2014/main" id="{AB76FB93-96AF-1B49-D3DB-922473C3E8E4}"/>
              </a:ext>
            </a:extLst>
          </p:cNvPr>
          <p:cNvSpPr txBox="1">
            <a:spLocks/>
          </p:cNvSpPr>
          <p:nvPr/>
        </p:nvSpPr>
        <p:spPr>
          <a:xfrm>
            <a:off x="131616" y="701592"/>
            <a:ext cx="8866909"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endParaRPr lang="en-US" sz="2000" b="0" dirty="0">
              <a:solidFill>
                <a:srgbClr val="FFFFFF"/>
              </a:solidFill>
              <a:latin typeface="Catamaran"/>
              <a:cs typeface="Catamaran"/>
              <a:sym typeface="Catamaran"/>
            </a:endParaRPr>
          </a:p>
          <a:p>
            <a:pPr marL="0" indent="0" algn="l">
              <a:buClr>
                <a:srgbClr val="FFFFFF"/>
              </a:buClr>
              <a:buSzPts val="1600"/>
              <a:defRPr/>
            </a:pPr>
            <a:endParaRPr lang="en-US" sz="2000" b="0" dirty="0">
              <a:solidFill>
                <a:srgbClr val="FFFFFF"/>
              </a:solidFill>
              <a:latin typeface="Catamaran"/>
              <a:cs typeface="Catamaran"/>
              <a:sym typeface="Catamaran"/>
            </a:endParaRPr>
          </a:p>
          <a:p>
            <a:pPr marL="342900" indent="-342900" algn="l">
              <a:buClr>
                <a:srgbClr val="FFFFFF"/>
              </a:buClr>
              <a:buSzPts val="1600"/>
              <a:buFontTx/>
              <a:buChar char="-"/>
              <a:defRPr/>
            </a:pPr>
            <a:endParaRPr lang="en-US" sz="2000" b="0" dirty="0">
              <a:solidFill>
                <a:srgbClr val="FFFFFF"/>
              </a:solidFill>
              <a:latin typeface="Catamaran"/>
              <a:cs typeface="Catamaran"/>
              <a:sym typeface="Catamaran"/>
            </a:endParaRPr>
          </a:p>
        </p:txBody>
      </p:sp>
      <p:pic>
        <p:nvPicPr>
          <p:cNvPr id="10242" name="Picture 2">
            <a:extLst>
              <a:ext uri="{FF2B5EF4-FFF2-40B4-BE49-F238E27FC236}">
                <a16:creationId xmlns:a16="http://schemas.microsoft.com/office/drawing/2014/main" id="{5B33D0A3-392B-40EA-FF36-25E91BCB3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934" y="1160317"/>
            <a:ext cx="7470272" cy="3566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626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lang="fr-FR" dirty="0">
                <a:solidFill>
                  <a:srgbClr val="0FE0E0"/>
                </a:solidFill>
              </a:rPr>
              <a:t>2</a:t>
            </a:r>
            <a:r>
              <a:rPr kumimoji="0" lang="fr-FR" sz="3200" b="1" i="0" u="none" strike="noStrike" kern="0" cap="none" spc="0" normalizeH="0" baseline="0" noProof="0" dirty="0">
                <a:ln>
                  <a:noFill/>
                </a:ln>
                <a:solidFill>
                  <a:srgbClr val="0FE0E0"/>
                </a:solidFill>
                <a:effectLst/>
                <a:uLnTx/>
                <a:uFillTx/>
                <a:latin typeface="Quantico"/>
                <a:sym typeface="Quantico"/>
              </a:rPr>
              <a:t>) Démarche de modélisation</a:t>
            </a: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Synthèse des résultats</a:t>
            </a:r>
            <a:endParaRPr lang="en-US" sz="2000" b="0" dirty="0">
              <a:solidFill>
                <a:srgbClr val="FFFFFF"/>
              </a:solidFill>
              <a:latin typeface="Catamaran"/>
              <a:cs typeface="Catamaran"/>
              <a:sym typeface="Catamaran"/>
            </a:endParaRPr>
          </a:p>
        </p:txBody>
      </p:sp>
      <p:pic>
        <p:nvPicPr>
          <p:cNvPr id="3" name="Picture 2">
            <a:extLst>
              <a:ext uri="{FF2B5EF4-FFF2-40B4-BE49-F238E27FC236}">
                <a16:creationId xmlns:a16="http://schemas.microsoft.com/office/drawing/2014/main" id="{648711FE-DB4B-7453-66CB-60746E9BEA0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564" y="1780176"/>
            <a:ext cx="7368226" cy="1237784"/>
          </a:xfrm>
          <a:prstGeom prst="rect">
            <a:avLst/>
          </a:prstGeom>
          <a:noFill/>
          <a:ln>
            <a:solidFill>
              <a:schemeClr val="tx2"/>
            </a:solidFill>
          </a:ln>
        </p:spPr>
      </p:pic>
      <p:sp>
        <p:nvSpPr>
          <p:cNvPr id="5" name="Google Shape;392;p42">
            <a:extLst>
              <a:ext uri="{FF2B5EF4-FFF2-40B4-BE49-F238E27FC236}">
                <a16:creationId xmlns:a16="http://schemas.microsoft.com/office/drawing/2014/main" id="{0AEBF4F5-6CDE-20EF-1B1C-FD4013234B1B}"/>
              </a:ext>
            </a:extLst>
          </p:cNvPr>
          <p:cNvSpPr txBox="1">
            <a:spLocks/>
          </p:cNvSpPr>
          <p:nvPr/>
        </p:nvSpPr>
        <p:spPr>
          <a:xfrm>
            <a:off x="142008" y="3405348"/>
            <a:ext cx="8783784" cy="1818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300" noProof="1">
                <a:solidFill>
                  <a:srgbClr val="FFFFFF"/>
                </a:solidFill>
                <a:latin typeface="Catamaran"/>
                <a:cs typeface="Catamaran"/>
                <a:sym typeface="Catamaran"/>
              </a:rPr>
              <a:t>Le modèle LightGBM est à privilégier pour la production</a:t>
            </a:r>
          </a:p>
          <a:p>
            <a:pPr marL="0" indent="0" algn="ctr">
              <a:buClr>
                <a:srgbClr val="FFFFFF"/>
              </a:buClr>
              <a:buSzPts val="1600"/>
              <a:defRPr/>
            </a:pPr>
            <a:r>
              <a:rPr lang="fr-FR" sz="1800" b="0" i="1" dirty="0">
                <a:effectLst/>
                <a:latin typeface="Calibri" panose="020F0502020204030204" pitchFamily="34" charset="0"/>
                <a:ea typeface="Calibri" panose="020F0502020204030204" pitchFamily="34" charset="0"/>
                <a:cs typeface="Times New Roman" panose="02020603050405020304" pitchFamily="18" charset="0"/>
              </a:rPr>
              <a:t>Num Leaves = 55 | Learning rate = 0.017 | Threshold = 0.48</a:t>
            </a:r>
            <a:endParaRPr lang="fr-FR" sz="2300" b="0" i="1" noProof="1">
              <a:solidFill>
                <a:srgbClr val="FFFFFF"/>
              </a:solidFill>
              <a:latin typeface="Catamaran"/>
              <a:cs typeface="Catamaran"/>
              <a:sym typeface="Catamaran"/>
            </a:endParaRPr>
          </a:p>
          <a:p>
            <a:pPr marL="0" indent="0" algn="l">
              <a:buClr>
                <a:srgbClr val="FFFFFF"/>
              </a:buClr>
              <a:buSzPts val="1600"/>
              <a:defRPr/>
            </a:pPr>
            <a:endParaRPr lang="fr-FR" sz="2300" b="0" noProof="1">
              <a:solidFill>
                <a:srgbClr val="FFFFFF"/>
              </a:solidFill>
              <a:latin typeface="Catamaran"/>
              <a:cs typeface="Catamaran"/>
              <a:sym typeface="Catamaran"/>
            </a:endParaRPr>
          </a:p>
        </p:txBody>
      </p:sp>
    </p:spTree>
    <p:extLst>
      <p:ext uri="{BB962C8B-B14F-4D97-AF65-F5344CB8AC3E}">
        <p14:creationId xmlns:p14="http://schemas.microsoft.com/office/powerpoint/2010/main" val="2811780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lang="fr-FR" dirty="0">
                <a:solidFill>
                  <a:srgbClr val="0FE0E0"/>
                </a:solidFill>
              </a:rPr>
              <a:t>2</a:t>
            </a:r>
            <a:r>
              <a:rPr kumimoji="0" lang="fr-FR" sz="3200" b="1" i="0" u="none" strike="noStrike" kern="0" cap="none" spc="0" normalizeH="0" baseline="0" noProof="0" dirty="0">
                <a:ln>
                  <a:noFill/>
                </a:ln>
                <a:solidFill>
                  <a:srgbClr val="0FE0E0"/>
                </a:solidFill>
                <a:effectLst/>
                <a:uLnTx/>
                <a:uFillTx/>
                <a:latin typeface="Quantico"/>
                <a:sym typeface="Quantico"/>
              </a:rPr>
              <a:t>) Démarche de modélisation</a:t>
            </a: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Vérification data-leakage</a:t>
            </a:r>
            <a:endParaRPr lang="en-US" sz="2000" b="0" dirty="0">
              <a:solidFill>
                <a:srgbClr val="FFFFFF"/>
              </a:solidFill>
              <a:latin typeface="Catamaran"/>
              <a:cs typeface="Catamaran"/>
              <a:sym typeface="Catamaran"/>
            </a:endParaRPr>
          </a:p>
        </p:txBody>
      </p:sp>
      <p:pic>
        <p:nvPicPr>
          <p:cNvPr id="13314" name="Picture 2">
            <a:extLst>
              <a:ext uri="{FF2B5EF4-FFF2-40B4-BE49-F238E27FC236}">
                <a16:creationId xmlns:a16="http://schemas.microsoft.com/office/drawing/2014/main" id="{451D0E99-1924-D85F-5BB0-07F03C6200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487" y="1180015"/>
            <a:ext cx="5805631" cy="3568629"/>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6" name="Google Shape;392;p42">
            <a:extLst>
              <a:ext uri="{FF2B5EF4-FFF2-40B4-BE49-F238E27FC236}">
                <a16:creationId xmlns:a16="http://schemas.microsoft.com/office/drawing/2014/main" id="{4FA12CB6-BE79-8791-D84C-939F41656FC6}"/>
              </a:ext>
            </a:extLst>
          </p:cNvPr>
          <p:cNvSpPr txBox="1">
            <a:spLocks/>
          </p:cNvSpPr>
          <p:nvPr/>
        </p:nvSpPr>
        <p:spPr>
          <a:xfrm>
            <a:off x="6220690" y="1991990"/>
            <a:ext cx="2739737" cy="28986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1800" b="0" dirty="0">
                <a:effectLst/>
                <a:latin typeface="Calibri" panose="020F0502020204030204" pitchFamily="34" charset="0"/>
                <a:ea typeface="Calibri" panose="020F0502020204030204" pitchFamily="34" charset="0"/>
                <a:cs typeface="Times New Roman" panose="02020603050405020304" pitchFamily="18" charset="0"/>
              </a:rPr>
              <a:t>Aucune feature n’est anormalement élevée par rapport aux autres</a:t>
            </a:r>
          </a:p>
          <a:p>
            <a:pPr marL="0" indent="0" algn="ctr">
              <a:buClr>
                <a:srgbClr val="FFFFFF"/>
              </a:buClr>
              <a:buSzPts val="1600"/>
              <a:defRPr/>
            </a:pPr>
            <a:endParaRPr lang="fr-FR" sz="1800" b="0" noProof="1">
              <a:solidFill>
                <a:srgbClr val="FFFFFF"/>
              </a:solidFill>
              <a:latin typeface="Calibri" panose="020F0502020204030204" pitchFamily="34" charset="0"/>
              <a:cs typeface="Times New Roman" panose="02020603050405020304" pitchFamily="18" charset="0"/>
              <a:sym typeface="Catamaran"/>
            </a:endParaRPr>
          </a:p>
          <a:p>
            <a:pPr marL="0" indent="0" algn="ctr">
              <a:buClr>
                <a:srgbClr val="FFFFFF"/>
              </a:buClr>
              <a:buSzPts val="1600"/>
              <a:defRPr/>
            </a:pPr>
            <a:r>
              <a:rPr lang="fr-FR" sz="2000" i="1" noProof="1">
                <a:solidFill>
                  <a:srgbClr val="FFFFFF"/>
                </a:solidFill>
                <a:latin typeface="Calibri" panose="020F0502020204030204" pitchFamily="34" charset="0"/>
                <a:cs typeface="Times New Roman" panose="02020603050405020304" pitchFamily="18" charset="0"/>
                <a:sym typeface="Catamaran"/>
              </a:rPr>
              <a:t>Pas de problème de </a:t>
            </a:r>
          </a:p>
          <a:p>
            <a:pPr marL="0" indent="0" algn="ctr">
              <a:buClr>
                <a:srgbClr val="FFFFFF"/>
              </a:buClr>
              <a:buSzPts val="1600"/>
              <a:defRPr/>
            </a:pPr>
            <a:r>
              <a:rPr lang="fr-FR" sz="2000" i="1" noProof="1">
                <a:solidFill>
                  <a:srgbClr val="FFFFFF"/>
                </a:solidFill>
                <a:latin typeface="Calibri" panose="020F0502020204030204" pitchFamily="34" charset="0"/>
                <a:cs typeface="Times New Roman" panose="02020603050405020304" pitchFamily="18" charset="0"/>
                <a:sym typeface="Catamaran"/>
              </a:rPr>
              <a:t>data-leakage</a:t>
            </a:r>
            <a:endParaRPr lang="fr-FR" sz="2000" i="1" noProof="1">
              <a:solidFill>
                <a:srgbClr val="FFFFFF"/>
              </a:solidFill>
              <a:latin typeface="Catamaran"/>
              <a:cs typeface="Catamaran"/>
              <a:sym typeface="Catamaran"/>
            </a:endParaRPr>
          </a:p>
          <a:p>
            <a:pPr marL="0" indent="0" algn="l">
              <a:buClr>
                <a:srgbClr val="FFFFFF"/>
              </a:buClr>
              <a:buSzPts val="1600"/>
              <a:defRPr/>
            </a:pPr>
            <a:endParaRPr lang="fr-FR" sz="2300" b="0" noProof="1">
              <a:solidFill>
                <a:srgbClr val="FFFFFF"/>
              </a:solidFill>
              <a:latin typeface="Catamaran"/>
              <a:cs typeface="Catamaran"/>
              <a:sym typeface="Catamaran"/>
            </a:endParaRPr>
          </a:p>
        </p:txBody>
      </p:sp>
    </p:spTree>
    <p:extLst>
      <p:ext uri="{BB962C8B-B14F-4D97-AF65-F5344CB8AC3E}">
        <p14:creationId xmlns:p14="http://schemas.microsoft.com/office/powerpoint/2010/main" val="531850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kumimoji="0" lang="fr-FR" sz="3200" b="1" i="0" u="none" strike="noStrike" kern="0" cap="none" spc="0" normalizeH="0" baseline="0" noProof="0" dirty="0">
                <a:ln>
                  <a:noFill/>
                </a:ln>
                <a:solidFill>
                  <a:srgbClr val="0FE0E0"/>
                </a:solidFill>
                <a:effectLst/>
                <a:uLnTx/>
                <a:uFillTx/>
                <a:latin typeface="Quantico"/>
                <a:sym typeface="Quantico"/>
              </a:rPr>
              <a:t>3) </a:t>
            </a:r>
            <a:r>
              <a:rPr lang="en" sz="3200" dirty="0"/>
              <a:t>P</a:t>
            </a:r>
            <a:r>
              <a:rPr lang="fr-FR" sz="3200" dirty="0"/>
              <a:t>ipeline de déploiement </a:t>
            </a:r>
            <a:endParaRPr kumimoji="0" lang="fr-FR" sz="3200" b="1" i="0" u="none" strike="noStrike" kern="0" cap="none" spc="0" normalizeH="0" baseline="0" noProof="0" dirty="0">
              <a:ln>
                <a:noFill/>
              </a:ln>
              <a:solidFill>
                <a:srgbClr val="0FE0E0"/>
              </a:solidFill>
              <a:effectLst/>
              <a:uLnTx/>
              <a:uFillTx/>
              <a:latin typeface="Quantico"/>
              <a:sym typeface="Quantico"/>
            </a:endParaRP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GitHub</a:t>
            </a:r>
            <a:endParaRPr lang="en-US" sz="2000" b="0" dirty="0">
              <a:solidFill>
                <a:srgbClr val="FFFFFF"/>
              </a:solidFill>
              <a:latin typeface="Catamaran"/>
              <a:cs typeface="Catamaran"/>
              <a:sym typeface="Catamaran"/>
            </a:endParaRPr>
          </a:p>
        </p:txBody>
      </p:sp>
      <p:sp>
        <p:nvSpPr>
          <p:cNvPr id="7" name="Google Shape;392;p42">
            <a:extLst>
              <a:ext uri="{FF2B5EF4-FFF2-40B4-BE49-F238E27FC236}">
                <a16:creationId xmlns:a16="http://schemas.microsoft.com/office/drawing/2014/main" id="{831F9DA7-1ADE-B759-AEAE-F6E76F2E2E1E}"/>
              </a:ext>
            </a:extLst>
          </p:cNvPr>
          <p:cNvSpPr txBox="1">
            <a:spLocks/>
          </p:cNvSpPr>
          <p:nvPr/>
        </p:nvSpPr>
        <p:spPr>
          <a:xfrm>
            <a:off x="180108" y="894212"/>
            <a:ext cx="8783784" cy="1818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300" b="0" i="1" noProof="1">
                <a:solidFill>
                  <a:srgbClr val="FFFFFF"/>
                </a:solidFill>
                <a:latin typeface="Catamaran"/>
                <a:cs typeface="Catamaran"/>
                <a:sym typeface="Catamaran"/>
                <a:hlinkClick r:id="rId3"/>
              </a:rPr>
              <a:t>https://github.com/BadisG/Projet7-Openclassrooms</a:t>
            </a:r>
            <a:endParaRPr lang="fr-FR" sz="2300" b="0" i="1" noProof="1">
              <a:solidFill>
                <a:srgbClr val="FFFFFF"/>
              </a:solidFill>
              <a:latin typeface="Catamaran"/>
              <a:cs typeface="Catamaran"/>
              <a:sym typeface="Catamaran"/>
            </a:endParaRPr>
          </a:p>
          <a:p>
            <a:pPr marL="0" indent="0" algn="l">
              <a:buClr>
                <a:srgbClr val="FFFFFF"/>
              </a:buClr>
              <a:buSzPts val="1600"/>
              <a:defRPr/>
            </a:pPr>
            <a:endParaRPr lang="fr-FR" sz="2300" b="0" noProof="1">
              <a:solidFill>
                <a:srgbClr val="FFFFFF"/>
              </a:solidFill>
              <a:latin typeface="Catamaran"/>
              <a:cs typeface="Catamaran"/>
              <a:sym typeface="Catamaran"/>
            </a:endParaRPr>
          </a:p>
        </p:txBody>
      </p:sp>
      <p:pic>
        <p:nvPicPr>
          <p:cNvPr id="11266" name="Picture 2">
            <a:extLst>
              <a:ext uri="{FF2B5EF4-FFF2-40B4-BE49-F238E27FC236}">
                <a16:creationId xmlns:a16="http://schemas.microsoft.com/office/drawing/2014/main" id="{B3D2AF00-494A-4AF3-FF5F-A86BE45CD6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108" y="1742207"/>
            <a:ext cx="5600825" cy="2913207"/>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A76BA49-BFB1-7188-FF40-76ED3E00503E}"/>
              </a:ext>
            </a:extLst>
          </p:cNvPr>
          <p:cNvPicPr>
            <a:picLocks noChangeAspect="1"/>
          </p:cNvPicPr>
          <p:nvPr/>
        </p:nvPicPr>
        <p:blipFill>
          <a:blip r:embed="rId5"/>
          <a:stretch>
            <a:fillRect/>
          </a:stretch>
        </p:blipFill>
        <p:spPr>
          <a:xfrm>
            <a:off x="6146931" y="1483164"/>
            <a:ext cx="2609141" cy="3181948"/>
          </a:xfrm>
          <a:prstGeom prst="rect">
            <a:avLst/>
          </a:prstGeom>
          <a:ln>
            <a:solidFill>
              <a:schemeClr val="tx2"/>
            </a:solidFill>
          </a:ln>
        </p:spPr>
      </p:pic>
    </p:spTree>
    <p:extLst>
      <p:ext uri="{BB962C8B-B14F-4D97-AF65-F5344CB8AC3E}">
        <p14:creationId xmlns:p14="http://schemas.microsoft.com/office/powerpoint/2010/main" val="3007924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kumimoji="0" lang="fr-FR" sz="3200" b="1" i="0" u="none" strike="noStrike" kern="0" cap="none" spc="0" normalizeH="0" baseline="0" noProof="0" dirty="0">
                <a:ln>
                  <a:noFill/>
                </a:ln>
                <a:solidFill>
                  <a:srgbClr val="0FE0E0"/>
                </a:solidFill>
                <a:effectLst/>
                <a:uLnTx/>
                <a:uFillTx/>
                <a:latin typeface="Quantico"/>
                <a:sym typeface="Quantico"/>
              </a:rPr>
              <a:t>3) </a:t>
            </a:r>
            <a:r>
              <a:rPr lang="en" sz="3200" dirty="0"/>
              <a:t>P</a:t>
            </a:r>
            <a:r>
              <a:rPr lang="fr-FR" sz="3200" dirty="0"/>
              <a:t>ipeline de déploiement </a:t>
            </a:r>
            <a:endParaRPr kumimoji="0" lang="fr-FR" sz="3200" b="1" i="0" u="none" strike="noStrike" kern="0" cap="none" spc="0" normalizeH="0" baseline="0" noProof="0" dirty="0">
              <a:ln>
                <a:noFill/>
              </a:ln>
              <a:solidFill>
                <a:srgbClr val="0FE0E0"/>
              </a:solidFill>
              <a:effectLst/>
              <a:uLnTx/>
              <a:uFillTx/>
              <a:latin typeface="Quantico"/>
              <a:sym typeface="Quantico"/>
            </a:endParaRP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Tests-Unitaires</a:t>
            </a:r>
            <a:endParaRPr lang="en-US" sz="2000" b="0" dirty="0">
              <a:solidFill>
                <a:srgbClr val="FFFFFF"/>
              </a:solidFill>
              <a:latin typeface="Catamaran"/>
              <a:cs typeface="Catamaran"/>
              <a:sym typeface="Catamaran"/>
            </a:endParaRPr>
          </a:p>
        </p:txBody>
      </p:sp>
      <p:sp>
        <p:nvSpPr>
          <p:cNvPr id="7" name="Google Shape;392;p42">
            <a:extLst>
              <a:ext uri="{FF2B5EF4-FFF2-40B4-BE49-F238E27FC236}">
                <a16:creationId xmlns:a16="http://schemas.microsoft.com/office/drawing/2014/main" id="{831F9DA7-1ADE-B759-AEAE-F6E76F2E2E1E}"/>
              </a:ext>
            </a:extLst>
          </p:cNvPr>
          <p:cNvSpPr txBox="1">
            <a:spLocks/>
          </p:cNvSpPr>
          <p:nvPr/>
        </p:nvSpPr>
        <p:spPr>
          <a:xfrm>
            <a:off x="180108" y="894212"/>
            <a:ext cx="8783784" cy="1818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l">
              <a:buClr>
                <a:srgbClr val="FFFFFF"/>
              </a:buClr>
              <a:buSzPts val="1600"/>
              <a:defRPr/>
            </a:pPr>
            <a:endParaRPr lang="fr-FR" sz="2300" b="0" noProof="1">
              <a:solidFill>
                <a:srgbClr val="FFFFFF"/>
              </a:solidFill>
              <a:latin typeface="Catamaran"/>
              <a:cs typeface="Catamaran"/>
              <a:sym typeface="Catamaran"/>
            </a:endParaRPr>
          </a:p>
        </p:txBody>
      </p:sp>
      <p:sp>
        <p:nvSpPr>
          <p:cNvPr id="3" name="Google Shape;392;p42">
            <a:extLst>
              <a:ext uri="{FF2B5EF4-FFF2-40B4-BE49-F238E27FC236}">
                <a16:creationId xmlns:a16="http://schemas.microsoft.com/office/drawing/2014/main" id="{93D7C2E5-D199-370D-A344-006DDD44CC6A}"/>
              </a:ext>
            </a:extLst>
          </p:cNvPr>
          <p:cNvSpPr txBox="1">
            <a:spLocks/>
          </p:cNvSpPr>
          <p:nvPr/>
        </p:nvSpPr>
        <p:spPr>
          <a:xfrm>
            <a:off x="266698" y="1060467"/>
            <a:ext cx="8783784" cy="1818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300" noProof="1">
                <a:solidFill>
                  <a:srgbClr val="FFFFFF"/>
                </a:solidFill>
                <a:latin typeface="Catamaran"/>
                <a:cs typeface="Catamaran"/>
                <a:sym typeface="Catamaran"/>
              </a:rPr>
              <a:t>3 tests pour l’API Flask</a:t>
            </a:r>
          </a:p>
          <a:p>
            <a:pPr marL="0" indent="0" algn="l">
              <a:buClr>
                <a:srgbClr val="FFFFFF"/>
              </a:buClr>
              <a:buSzPts val="1600"/>
              <a:defRPr/>
            </a:pPr>
            <a:r>
              <a:rPr lang="fr-FR" sz="2300" b="0" noProof="1">
                <a:solidFill>
                  <a:srgbClr val="FFFFFF"/>
                </a:solidFill>
                <a:latin typeface="Catamaran"/>
                <a:cs typeface="Catamaran"/>
                <a:sym typeface="Catamaran"/>
              </a:rPr>
              <a:t>- Test de chargement du modèle de prédiction</a:t>
            </a:r>
          </a:p>
          <a:p>
            <a:pPr marL="0" indent="0" algn="l">
              <a:buClr>
                <a:srgbClr val="FFFFFF"/>
              </a:buClr>
              <a:buSzPts val="1600"/>
              <a:defRPr/>
            </a:pPr>
            <a:r>
              <a:rPr lang="fr-FR" sz="2300" b="0" noProof="1">
                <a:solidFill>
                  <a:srgbClr val="FFFFFF"/>
                </a:solidFill>
                <a:latin typeface="Catamaran"/>
                <a:cs typeface="Catamaran"/>
                <a:sym typeface="Catamaran"/>
              </a:rPr>
              <a:t>- Test du chargement du fichier CSV sur les données de train</a:t>
            </a:r>
          </a:p>
          <a:p>
            <a:pPr marL="0" indent="0" algn="l">
              <a:buClr>
                <a:srgbClr val="FFFFFF"/>
              </a:buClr>
              <a:buSzPts val="1600"/>
              <a:defRPr/>
            </a:pPr>
            <a:r>
              <a:rPr lang="fr-FR" sz="2300" b="0" noProof="1">
                <a:solidFill>
                  <a:srgbClr val="FFFFFF"/>
                </a:solidFill>
                <a:latin typeface="Catamaran"/>
                <a:cs typeface="Catamaran"/>
                <a:sym typeface="Catamaran"/>
              </a:rPr>
              <a:t>- Test de la fonction de prédiction de l’API</a:t>
            </a:r>
          </a:p>
          <a:p>
            <a:pPr marL="0" indent="0" algn="l">
              <a:buClr>
                <a:srgbClr val="FFFFFF"/>
              </a:buClr>
              <a:buSzPts val="1600"/>
              <a:defRPr/>
            </a:pPr>
            <a:endParaRPr lang="fr-FR" sz="2300" b="0" noProof="1">
              <a:solidFill>
                <a:srgbClr val="FFFFFF"/>
              </a:solidFill>
              <a:latin typeface="Catamaran"/>
              <a:cs typeface="Catamaran"/>
              <a:sym typeface="Catamaran"/>
            </a:endParaRPr>
          </a:p>
          <a:p>
            <a:pPr marL="0" indent="0" algn="ctr">
              <a:buClr>
                <a:srgbClr val="FFFFFF"/>
              </a:buClr>
              <a:buSzPts val="1600"/>
              <a:defRPr/>
            </a:pPr>
            <a:r>
              <a:rPr lang="fr-FR" sz="2300" noProof="1">
                <a:solidFill>
                  <a:srgbClr val="FFFFFF"/>
                </a:solidFill>
                <a:latin typeface="Catamaran"/>
                <a:cs typeface="Catamaran"/>
                <a:sym typeface="Catamaran"/>
              </a:rPr>
              <a:t>4 tests pour le Dashboard Streamlit (Mock)</a:t>
            </a:r>
          </a:p>
          <a:p>
            <a:pPr marL="0" indent="0" algn="l">
              <a:buClr>
                <a:srgbClr val="FFFFFF"/>
              </a:buClr>
              <a:buSzPts val="1600"/>
              <a:defRPr/>
            </a:pPr>
            <a:r>
              <a:rPr lang="fr-FR" sz="2300" b="0" noProof="1">
                <a:solidFill>
                  <a:srgbClr val="FFFFFF"/>
                </a:solidFill>
                <a:latin typeface="Catamaran"/>
                <a:cs typeface="Catamaran"/>
                <a:sym typeface="Catamaran"/>
              </a:rPr>
              <a:t>- Test de la fonction compute_color </a:t>
            </a:r>
          </a:p>
          <a:p>
            <a:pPr marL="0" indent="0" algn="l">
              <a:buClr>
                <a:srgbClr val="FFFFFF"/>
              </a:buClr>
              <a:buSzPts val="1600"/>
              <a:defRPr/>
            </a:pPr>
            <a:r>
              <a:rPr lang="fr-FR" sz="2300" b="0" noProof="1">
                <a:solidFill>
                  <a:srgbClr val="FFFFFF"/>
                </a:solidFill>
                <a:latin typeface="Catamaran"/>
                <a:cs typeface="Catamaran"/>
                <a:sym typeface="Catamaran"/>
              </a:rPr>
              <a:t>- Test de la fonction format_value</a:t>
            </a:r>
          </a:p>
          <a:p>
            <a:pPr marL="0" indent="0" algn="l">
              <a:buClr>
                <a:srgbClr val="FFFFFF"/>
              </a:buClr>
              <a:buSzPts val="1600"/>
              <a:defRPr/>
            </a:pPr>
            <a:r>
              <a:rPr lang="fr-FR" sz="2300" b="0" noProof="1">
                <a:solidFill>
                  <a:srgbClr val="FFFFFF"/>
                </a:solidFill>
                <a:latin typeface="Catamaran"/>
                <a:cs typeface="Catamaran"/>
                <a:sym typeface="Catamaran"/>
              </a:rPr>
              <a:t>- Test de la fonction closest_description</a:t>
            </a:r>
          </a:p>
          <a:p>
            <a:pPr marL="0" indent="0" algn="l">
              <a:buClr>
                <a:srgbClr val="FFFFFF"/>
              </a:buClr>
              <a:buSzPts val="1600"/>
              <a:defRPr/>
            </a:pPr>
            <a:r>
              <a:rPr lang="fr-FR" sz="2300" b="0" noProof="1">
                <a:solidFill>
                  <a:srgbClr val="FFFFFF"/>
                </a:solidFill>
                <a:latin typeface="Catamaran"/>
                <a:cs typeface="Catamaran"/>
                <a:sym typeface="Catamaran"/>
              </a:rPr>
              <a:t>- Test de la fonction get_state</a:t>
            </a:r>
          </a:p>
          <a:p>
            <a:pPr marL="0" indent="0" algn="l">
              <a:buClr>
                <a:srgbClr val="FFFFFF"/>
              </a:buClr>
              <a:buSzPts val="1600"/>
              <a:defRPr/>
            </a:pPr>
            <a:endParaRPr lang="fr-FR" sz="2300" b="0" noProof="1">
              <a:solidFill>
                <a:srgbClr val="FFFFFF"/>
              </a:solidFill>
              <a:latin typeface="Catamaran"/>
              <a:cs typeface="Catamaran"/>
              <a:sym typeface="Catamaran"/>
            </a:endParaRPr>
          </a:p>
          <a:p>
            <a:pPr marL="0" indent="0" algn="l">
              <a:buClr>
                <a:srgbClr val="FFFFFF"/>
              </a:buClr>
              <a:buSzPts val="1600"/>
              <a:defRPr/>
            </a:pPr>
            <a:endParaRPr lang="fr-FR" sz="2300" b="0" noProof="1">
              <a:solidFill>
                <a:srgbClr val="FFFFFF"/>
              </a:solidFill>
              <a:latin typeface="Catamaran"/>
              <a:cs typeface="Catamaran"/>
              <a:sym typeface="Catamaran"/>
            </a:endParaRPr>
          </a:p>
        </p:txBody>
      </p:sp>
    </p:spTree>
    <p:extLst>
      <p:ext uri="{BB962C8B-B14F-4D97-AF65-F5344CB8AC3E}">
        <p14:creationId xmlns:p14="http://schemas.microsoft.com/office/powerpoint/2010/main" val="177592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kumimoji="0" lang="fr-FR" sz="3200" b="1" i="0" u="none" strike="noStrike" kern="0" cap="none" spc="0" normalizeH="0" baseline="0" noProof="0" dirty="0">
                <a:ln>
                  <a:noFill/>
                </a:ln>
                <a:solidFill>
                  <a:srgbClr val="0FE0E0"/>
                </a:solidFill>
                <a:effectLst/>
                <a:uLnTx/>
                <a:uFillTx/>
                <a:latin typeface="Quantico"/>
                <a:sym typeface="Quantico"/>
              </a:rPr>
              <a:t>3) </a:t>
            </a:r>
            <a:r>
              <a:rPr lang="en" sz="3200" dirty="0"/>
              <a:t>P</a:t>
            </a:r>
            <a:r>
              <a:rPr lang="fr-FR" sz="3200" dirty="0"/>
              <a:t>ipeline de déploiement </a:t>
            </a:r>
            <a:endParaRPr kumimoji="0" lang="fr-FR" sz="3200" b="1" i="0" u="none" strike="noStrike" kern="0" cap="none" spc="0" normalizeH="0" baseline="0" noProof="0" dirty="0">
              <a:ln>
                <a:noFill/>
              </a:ln>
              <a:solidFill>
                <a:srgbClr val="0FE0E0"/>
              </a:solidFill>
              <a:effectLst/>
              <a:uLnTx/>
              <a:uFillTx/>
              <a:latin typeface="Quantico"/>
              <a:sym typeface="Quantico"/>
            </a:endParaRP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Déploiment de notre application sur Azure Web app </a:t>
            </a:r>
            <a:endParaRPr lang="en-US" sz="2000" b="0" dirty="0">
              <a:solidFill>
                <a:srgbClr val="FFFFFF"/>
              </a:solidFill>
              <a:latin typeface="Catamaran"/>
              <a:cs typeface="Catamaran"/>
              <a:sym typeface="Catamaran"/>
            </a:endParaRPr>
          </a:p>
        </p:txBody>
      </p:sp>
      <p:sp>
        <p:nvSpPr>
          <p:cNvPr id="7" name="Google Shape;392;p42">
            <a:extLst>
              <a:ext uri="{FF2B5EF4-FFF2-40B4-BE49-F238E27FC236}">
                <a16:creationId xmlns:a16="http://schemas.microsoft.com/office/drawing/2014/main" id="{831F9DA7-1ADE-B759-AEAE-F6E76F2E2E1E}"/>
              </a:ext>
            </a:extLst>
          </p:cNvPr>
          <p:cNvSpPr txBox="1">
            <a:spLocks/>
          </p:cNvSpPr>
          <p:nvPr/>
        </p:nvSpPr>
        <p:spPr>
          <a:xfrm>
            <a:off x="180108" y="894212"/>
            <a:ext cx="8783784" cy="1818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l">
              <a:buClr>
                <a:srgbClr val="FFFFFF"/>
              </a:buClr>
              <a:buSzPts val="1600"/>
              <a:defRPr/>
            </a:pPr>
            <a:endParaRPr lang="fr-FR" sz="2300" b="0" noProof="1">
              <a:solidFill>
                <a:srgbClr val="FFFFFF"/>
              </a:solidFill>
              <a:latin typeface="Catamaran"/>
              <a:cs typeface="Catamaran"/>
              <a:sym typeface="Catamaran"/>
            </a:endParaRPr>
          </a:p>
        </p:txBody>
      </p:sp>
      <p:pic>
        <p:nvPicPr>
          <p:cNvPr id="6" name="Picture 5">
            <a:extLst>
              <a:ext uri="{FF2B5EF4-FFF2-40B4-BE49-F238E27FC236}">
                <a16:creationId xmlns:a16="http://schemas.microsoft.com/office/drawing/2014/main" id="{2455FFCA-901B-9270-FDB6-9366F1974A7E}"/>
              </a:ext>
            </a:extLst>
          </p:cNvPr>
          <p:cNvPicPr>
            <a:picLocks noChangeAspect="1"/>
          </p:cNvPicPr>
          <p:nvPr/>
        </p:nvPicPr>
        <p:blipFill>
          <a:blip r:embed="rId3"/>
          <a:stretch>
            <a:fillRect/>
          </a:stretch>
        </p:blipFill>
        <p:spPr>
          <a:xfrm>
            <a:off x="395853" y="994469"/>
            <a:ext cx="8352293" cy="3716075"/>
          </a:xfrm>
          <a:prstGeom prst="rect">
            <a:avLst/>
          </a:prstGeom>
          <a:ln>
            <a:solidFill>
              <a:schemeClr val="tx2"/>
            </a:solidFill>
          </a:ln>
        </p:spPr>
      </p:pic>
    </p:spTree>
    <p:extLst>
      <p:ext uri="{BB962C8B-B14F-4D97-AF65-F5344CB8AC3E}">
        <p14:creationId xmlns:p14="http://schemas.microsoft.com/office/powerpoint/2010/main" val="2156496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lang="fr-FR" dirty="0">
                <a:solidFill>
                  <a:srgbClr val="0FE0E0"/>
                </a:solidFill>
              </a:rPr>
              <a:t>4</a:t>
            </a:r>
            <a:r>
              <a:rPr kumimoji="0" lang="fr-FR" sz="3200" b="1" i="0" u="none" strike="noStrike" kern="0" cap="none" spc="0" normalizeH="0" baseline="0" noProof="0" dirty="0">
                <a:ln>
                  <a:noFill/>
                </a:ln>
                <a:solidFill>
                  <a:srgbClr val="0FE0E0"/>
                </a:solidFill>
                <a:effectLst/>
                <a:uLnTx/>
                <a:uFillTx/>
                <a:latin typeface="Quantico"/>
                <a:sym typeface="Quantico"/>
              </a:rPr>
              <a:t>) </a:t>
            </a:r>
            <a:r>
              <a:rPr lang="fr-FR" sz="3200" dirty="0"/>
              <a:t>Analyse de Data Drift</a:t>
            </a:r>
            <a:endParaRPr kumimoji="0" lang="fr-FR" sz="3200" b="1" i="0" u="none" strike="noStrike" kern="0" cap="none" spc="0" normalizeH="0" baseline="0" noProof="0" dirty="0">
              <a:ln>
                <a:noFill/>
              </a:ln>
              <a:solidFill>
                <a:srgbClr val="0FE0E0"/>
              </a:solidFill>
              <a:effectLst/>
              <a:uLnTx/>
              <a:uFillTx/>
              <a:latin typeface="Quantico"/>
              <a:sym typeface="Quantico"/>
            </a:endParaRP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Résultats</a:t>
            </a:r>
            <a:endParaRPr lang="en-US" sz="2000" b="0" dirty="0">
              <a:solidFill>
                <a:srgbClr val="FFFFFF"/>
              </a:solidFill>
              <a:latin typeface="Catamaran"/>
              <a:cs typeface="Catamaran"/>
              <a:sym typeface="Catamaran"/>
            </a:endParaRPr>
          </a:p>
        </p:txBody>
      </p:sp>
      <p:sp>
        <p:nvSpPr>
          <p:cNvPr id="3" name="Google Shape;392;p42">
            <a:extLst>
              <a:ext uri="{FF2B5EF4-FFF2-40B4-BE49-F238E27FC236}">
                <a16:creationId xmlns:a16="http://schemas.microsoft.com/office/drawing/2014/main" id="{D51BAA14-F369-F4C0-B90D-8CD321C5DEA3}"/>
              </a:ext>
            </a:extLst>
          </p:cNvPr>
          <p:cNvSpPr txBox="1">
            <a:spLocks/>
          </p:cNvSpPr>
          <p:nvPr/>
        </p:nvSpPr>
        <p:spPr>
          <a:xfrm>
            <a:off x="263233" y="2774158"/>
            <a:ext cx="8783784" cy="1818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l">
              <a:buClr>
                <a:srgbClr val="FFFFFF"/>
              </a:buClr>
              <a:buSzPts val="1600"/>
              <a:defRPr/>
            </a:pPr>
            <a:r>
              <a:rPr lang="fr-FR" sz="2300" b="0" noProof="1">
                <a:solidFill>
                  <a:srgbClr val="FFFFFF"/>
                </a:solidFill>
                <a:latin typeface="Catamaran"/>
                <a:cs typeface="Catamaran"/>
                <a:sym typeface="Catamaran"/>
              </a:rPr>
              <a:t>- Comparaison train VS test </a:t>
            </a:r>
          </a:p>
          <a:p>
            <a:pPr marL="0" indent="0" algn="l">
              <a:buClr>
                <a:srgbClr val="FFFFFF"/>
              </a:buClr>
              <a:buSzPts val="1600"/>
              <a:defRPr/>
            </a:pPr>
            <a:r>
              <a:rPr lang="fr-FR" sz="2300" b="0" noProof="1">
                <a:solidFill>
                  <a:srgbClr val="FFFFFF"/>
                </a:solidFill>
                <a:latin typeface="Catamaran"/>
                <a:cs typeface="Catamaran"/>
                <a:sym typeface="Catamaran"/>
              </a:rPr>
              <a:t>- </a:t>
            </a:r>
            <a:r>
              <a:rPr lang="fr-FR" sz="2300" noProof="1">
                <a:solidFill>
                  <a:srgbClr val="FFFFFF"/>
                </a:solidFill>
                <a:latin typeface="Catamaran"/>
                <a:cs typeface="Catamaran"/>
                <a:sym typeface="Catamaran"/>
              </a:rPr>
              <a:t>Colonnes numériques : </a:t>
            </a:r>
            <a:r>
              <a:rPr lang="fr-FR" sz="2300" b="0" noProof="1">
                <a:solidFill>
                  <a:srgbClr val="FFFFFF"/>
                </a:solidFill>
                <a:latin typeface="Catamaran"/>
                <a:cs typeface="Catamaran"/>
                <a:sym typeface="Catamaran"/>
              </a:rPr>
              <a:t>Test statistique de Kolmogorov-Smirnov</a:t>
            </a:r>
          </a:p>
          <a:p>
            <a:pPr marL="0" indent="0" algn="l">
              <a:buClr>
                <a:srgbClr val="FFFFFF"/>
              </a:buClr>
              <a:buSzPts val="1600"/>
              <a:defRPr/>
            </a:pPr>
            <a:r>
              <a:rPr lang="fr-FR" sz="2300" b="0" noProof="1">
                <a:solidFill>
                  <a:srgbClr val="FFFFFF"/>
                </a:solidFill>
                <a:latin typeface="Catamaran"/>
                <a:cs typeface="Catamaran"/>
                <a:sym typeface="Catamaran"/>
              </a:rPr>
              <a:t>- </a:t>
            </a:r>
            <a:r>
              <a:rPr lang="fr-FR" sz="2300" noProof="1">
                <a:solidFill>
                  <a:srgbClr val="FFFFFF"/>
                </a:solidFill>
                <a:latin typeface="Catamaran"/>
                <a:cs typeface="Catamaran"/>
                <a:sym typeface="Catamaran"/>
              </a:rPr>
              <a:t>Colonnes catégorielles : </a:t>
            </a:r>
            <a:r>
              <a:rPr lang="fr-FR" sz="2300" b="0" noProof="1">
                <a:solidFill>
                  <a:srgbClr val="FFFFFF"/>
                </a:solidFill>
                <a:latin typeface="Catamaran"/>
                <a:cs typeface="Catamaran"/>
                <a:sym typeface="Catamaran"/>
              </a:rPr>
              <a:t>Indicateur PSI (Population Stabilité Index)</a:t>
            </a:r>
          </a:p>
          <a:p>
            <a:pPr marL="0" indent="0" algn="l">
              <a:buClr>
                <a:srgbClr val="FFFFFF"/>
              </a:buClr>
              <a:buSzPts val="1600"/>
              <a:defRPr/>
            </a:pPr>
            <a:r>
              <a:rPr lang="fr-FR" sz="2300" b="0" noProof="1">
                <a:solidFill>
                  <a:srgbClr val="FFFFFF"/>
                </a:solidFill>
                <a:latin typeface="Catamaran"/>
                <a:cs typeface="Catamaran"/>
                <a:sym typeface="Catamaran"/>
              </a:rPr>
              <a:t>- </a:t>
            </a:r>
            <a:r>
              <a:rPr lang="fr-FR" sz="2300" noProof="1">
                <a:solidFill>
                  <a:srgbClr val="FFFFFF"/>
                </a:solidFill>
                <a:latin typeface="Catamaran"/>
                <a:cs typeface="Catamaran"/>
                <a:sym typeface="Catamaran"/>
              </a:rPr>
              <a:t>Seuil : </a:t>
            </a:r>
            <a:r>
              <a:rPr lang="fr-FR" sz="2300" b="0" noProof="1">
                <a:solidFill>
                  <a:srgbClr val="FFFFFF"/>
                </a:solidFill>
                <a:latin typeface="Catamaran"/>
                <a:cs typeface="Catamaran"/>
                <a:sym typeface="Catamaran"/>
              </a:rPr>
              <a:t>0,2</a:t>
            </a:r>
          </a:p>
          <a:p>
            <a:pPr marL="0" indent="0" algn="l">
              <a:buClr>
                <a:srgbClr val="FFFFFF"/>
              </a:buClr>
              <a:buSzPts val="1600"/>
              <a:defRPr/>
            </a:pPr>
            <a:endParaRPr lang="fr-FR" sz="2300" b="0" noProof="1">
              <a:solidFill>
                <a:srgbClr val="FFFFFF"/>
              </a:solidFill>
              <a:latin typeface="Catamaran"/>
              <a:cs typeface="Catamaran"/>
              <a:sym typeface="Catamaran"/>
            </a:endParaRPr>
          </a:p>
          <a:p>
            <a:pPr marL="0" indent="0" algn="ctr">
              <a:buClr>
                <a:srgbClr val="FFFFFF"/>
              </a:buClr>
              <a:buSzPts val="1600"/>
              <a:defRPr/>
            </a:pPr>
            <a:r>
              <a:rPr lang="fr-FR" sz="2300" noProof="1">
                <a:solidFill>
                  <a:srgbClr val="FFFFFF"/>
                </a:solidFill>
                <a:latin typeface="Catamaran"/>
                <a:cs typeface="Catamaran"/>
                <a:sym typeface="Catamaran"/>
              </a:rPr>
              <a:t>46% des colonnes ont du Data Drift</a:t>
            </a:r>
          </a:p>
          <a:p>
            <a:pPr marL="0" indent="0" algn="l">
              <a:buClr>
                <a:srgbClr val="FFFFFF"/>
              </a:buClr>
              <a:buSzPts val="1600"/>
              <a:defRPr/>
            </a:pPr>
            <a:endParaRPr lang="fr-FR" sz="2300" b="0" noProof="1">
              <a:solidFill>
                <a:srgbClr val="FFFFFF"/>
              </a:solidFill>
              <a:latin typeface="Catamaran"/>
              <a:cs typeface="Catamaran"/>
              <a:sym typeface="Catamaran"/>
            </a:endParaRPr>
          </a:p>
          <a:p>
            <a:pPr marL="0" indent="0" algn="l">
              <a:buClr>
                <a:srgbClr val="FFFFFF"/>
              </a:buClr>
              <a:buSzPts val="1600"/>
              <a:defRPr/>
            </a:pPr>
            <a:endParaRPr lang="fr-FR" sz="2300" b="0" noProof="1">
              <a:solidFill>
                <a:srgbClr val="FFFFFF"/>
              </a:solidFill>
              <a:latin typeface="Catamaran"/>
              <a:cs typeface="Catamaran"/>
              <a:sym typeface="Catamaran"/>
            </a:endParaRPr>
          </a:p>
        </p:txBody>
      </p:sp>
      <p:pic>
        <p:nvPicPr>
          <p:cNvPr id="16388" name="Picture 4">
            <a:extLst>
              <a:ext uri="{FF2B5EF4-FFF2-40B4-BE49-F238E27FC236}">
                <a16:creationId xmlns:a16="http://schemas.microsoft.com/office/drawing/2014/main" id="{F04756E5-74A4-BF71-CB95-7B8846A5C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893" y="1014440"/>
            <a:ext cx="7062355" cy="1495846"/>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642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kumimoji="0" lang="fr-FR" sz="3200" b="1" i="0" u="none" strike="noStrike" kern="0" cap="none" spc="0" normalizeH="0" baseline="0" noProof="0">
                <a:ln>
                  <a:noFill/>
                </a:ln>
                <a:solidFill>
                  <a:srgbClr val="0FE0E0"/>
                </a:solidFill>
                <a:effectLst/>
                <a:uLnTx/>
                <a:uFillTx/>
                <a:latin typeface="Quantico"/>
                <a:sym typeface="Quantico"/>
              </a:rPr>
              <a:t>1) Introduction</a:t>
            </a:r>
          </a:p>
        </p:txBody>
      </p:sp>
      <p:sp>
        <p:nvSpPr>
          <p:cNvPr id="3" name="Google Shape;392;p42">
            <a:extLst>
              <a:ext uri="{FF2B5EF4-FFF2-40B4-BE49-F238E27FC236}">
                <a16:creationId xmlns:a16="http://schemas.microsoft.com/office/drawing/2014/main" id="{BACC42A6-C4A3-E28A-3D08-10445F7A8637}"/>
              </a:ext>
            </a:extLst>
          </p:cNvPr>
          <p:cNvSpPr txBox="1">
            <a:spLocks/>
          </p:cNvSpPr>
          <p:nvPr/>
        </p:nvSpPr>
        <p:spPr>
          <a:xfrm>
            <a:off x="166254" y="1638298"/>
            <a:ext cx="9071265"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l">
              <a:buClr>
                <a:srgbClr val="FFFFFF"/>
              </a:buClr>
              <a:buSzPts val="1600"/>
              <a:defRPr/>
            </a:pPr>
            <a:r>
              <a:rPr lang="fr-FR" sz="2500" noProof="1">
                <a:solidFill>
                  <a:srgbClr val="FFFFFF"/>
                </a:solidFill>
                <a:latin typeface="Catamaran"/>
                <a:cs typeface="Catamaran"/>
                <a:sym typeface="Catamaran"/>
              </a:rPr>
              <a:t>Société financière: </a:t>
            </a:r>
            <a:r>
              <a:rPr lang="fr-FR" sz="2500" b="0" noProof="1">
                <a:solidFill>
                  <a:srgbClr val="FFFFFF"/>
                </a:solidFill>
                <a:latin typeface="Catamaran"/>
                <a:cs typeface="Catamaran"/>
                <a:sym typeface="Catamaran"/>
              </a:rPr>
              <a:t>« Prêt à dépenser »</a:t>
            </a:r>
          </a:p>
          <a:p>
            <a:pPr marL="0" indent="0" algn="l">
              <a:buClr>
                <a:srgbClr val="FFFFFF"/>
              </a:buClr>
              <a:buSzPts val="1600"/>
              <a:defRPr/>
            </a:pPr>
            <a:endParaRPr lang="fr-FR" sz="2500" b="0" noProof="1">
              <a:solidFill>
                <a:srgbClr val="FFFFFF"/>
              </a:solidFill>
              <a:latin typeface="Catamaran"/>
              <a:cs typeface="Catamaran"/>
              <a:sym typeface="Catamaran"/>
            </a:endParaRPr>
          </a:p>
          <a:p>
            <a:pPr marL="0" indent="0" algn="l">
              <a:buClr>
                <a:srgbClr val="FFFFFF"/>
              </a:buClr>
              <a:buSzPts val="1600"/>
              <a:defRPr/>
            </a:pPr>
            <a:r>
              <a:rPr lang="fr-FR" sz="2500" noProof="1">
                <a:solidFill>
                  <a:srgbClr val="FFFFFF"/>
                </a:solidFill>
                <a:latin typeface="Catamaran"/>
                <a:cs typeface="Catamaran"/>
                <a:sym typeface="Catamaran"/>
              </a:rPr>
              <a:t>Objectif 1: </a:t>
            </a:r>
            <a:r>
              <a:rPr lang="fr-FR" sz="2500" b="0" noProof="1">
                <a:solidFill>
                  <a:srgbClr val="FFFFFF"/>
                </a:solidFill>
                <a:latin typeface="Catamaran"/>
                <a:cs typeface="Catamaran"/>
                <a:sym typeface="Catamaran"/>
              </a:rPr>
              <a:t>Création d’un score crédit pour ses clients</a:t>
            </a:r>
          </a:p>
          <a:p>
            <a:pPr marL="0" indent="0" algn="l">
              <a:buClr>
                <a:srgbClr val="FFFFFF"/>
              </a:buClr>
              <a:buSzPts val="1600"/>
              <a:defRPr/>
            </a:pPr>
            <a:r>
              <a:rPr lang="fr-FR" sz="2500" noProof="1">
                <a:solidFill>
                  <a:srgbClr val="FFFFFF"/>
                </a:solidFill>
                <a:latin typeface="Catamaran"/>
                <a:cs typeface="Catamaran"/>
                <a:sym typeface="Catamaran"/>
              </a:rPr>
              <a:t>Objectif 2: </a:t>
            </a:r>
            <a:r>
              <a:rPr lang="fr-FR" sz="2500" b="0" noProof="1">
                <a:solidFill>
                  <a:srgbClr val="FFFFFF"/>
                </a:solidFill>
                <a:latin typeface="Catamaran"/>
                <a:cs typeface="Catamaran"/>
                <a:sym typeface="Catamaran"/>
              </a:rPr>
              <a:t>Utilisation d’un dashboard pour plus de transparence</a:t>
            </a:r>
          </a:p>
          <a:p>
            <a:pPr marL="0" indent="0" algn="l">
              <a:buClr>
                <a:srgbClr val="FFFFFF"/>
              </a:buClr>
              <a:buSzPts val="1600"/>
              <a:defRPr/>
            </a:pPr>
            <a:endParaRPr lang="fr-FR" sz="2500" b="0" noProof="1">
              <a:solidFill>
                <a:srgbClr val="FFFFFF"/>
              </a:solidFill>
              <a:latin typeface="Catamaran"/>
              <a:cs typeface="Catamaran"/>
              <a:sym typeface="Catamaran"/>
            </a:endParaRPr>
          </a:p>
          <a:p>
            <a:pPr marL="0" indent="0" algn="l">
              <a:buClr>
                <a:srgbClr val="FFFFFF"/>
              </a:buClr>
              <a:buSzPts val="1600"/>
              <a:defRPr/>
            </a:pPr>
            <a:r>
              <a:rPr lang="fr-FR" sz="2500" noProof="1">
                <a:solidFill>
                  <a:srgbClr val="FFFFFF"/>
                </a:solidFill>
                <a:latin typeface="Catamaran"/>
                <a:cs typeface="Catamaran"/>
                <a:sym typeface="Catamaran"/>
              </a:rPr>
              <a:t>Target: </a:t>
            </a:r>
            <a:r>
              <a:rPr lang="fr-FR" sz="2500" b="0" noProof="1">
                <a:solidFill>
                  <a:srgbClr val="FFFFFF"/>
                </a:solidFill>
                <a:latin typeface="Catamaran"/>
                <a:cs typeface="Catamaran"/>
                <a:sym typeface="Catamaran"/>
              </a:rPr>
              <a:t>0 = Aucun problème de remboursement </a:t>
            </a:r>
            <a:r>
              <a:rPr lang="fr-FR" sz="2500" noProof="1">
                <a:solidFill>
                  <a:srgbClr val="FFFFFF"/>
                </a:solidFill>
                <a:latin typeface="Catamaran"/>
                <a:cs typeface="Catamaran"/>
                <a:sym typeface="Catamaran"/>
              </a:rPr>
              <a:t>|</a:t>
            </a:r>
            <a:r>
              <a:rPr lang="fr-FR" sz="2500" b="0" noProof="1">
                <a:solidFill>
                  <a:srgbClr val="FFFFFF"/>
                </a:solidFill>
                <a:latin typeface="Catamaran"/>
                <a:cs typeface="Catamaran"/>
                <a:sym typeface="Catamaran"/>
              </a:rPr>
              <a:t> 1 = Défaut</a:t>
            </a:r>
          </a:p>
          <a:p>
            <a:pPr marL="0" indent="0" algn="l">
              <a:buClr>
                <a:srgbClr val="FFFFFF"/>
              </a:buClr>
              <a:buSzPts val="1600"/>
              <a:defRPr/>
            </a:pPr>
            <a:endParaRPr lang="fr-FR" sz="2500" b="0" noProof="1">
              <a:solidFill>
                <a:srgbClr val="FFFFFF"/>
              </a:solidFill>
              <a:latin typeface="Catamaran"/>
              <a:cs typeface="Catamaran"/>
              <a:sym typeface="Catamaran"/>
            </a:endParaRPr>
          </a:p>
          <a:p>
            <a:pPr marL="0" indent="0" algn="l">
              <a:buClr>
                <a:srgbClr val="FFFFFF"/>
              </a:buClr>
              <a:buSzPts val="1600"/>
              <a:defRPr/>
            </a:pPr>
            <a:endParaRPr lang="en-US" sz="2500" dirty="0">
              <a:solidFill>
                <a:srgbClr val="FFFFFF"/>
              </a:solidFill>
              <a:latin typeface="Catamaran"/>
              <a:cs typeface="Catamaran"/>
              <a:sym typeface="Catamaran"/>
            </a:endParaRPr>
          </a:p>
          <a:p>
            <a:pPr marL="342900" indent="-342900" algn="l">
              <a:buClr>
                <a:srgbClr val="FFFFFF"/>
              </a:buClr>
              <a:buSzPts val="1600"/>
              <a:buFontTx/>
              <a:buChar char="-"/>
              <a:defRPr/>
            </a:pPr>
            <a:endParaRPr lang="en-US" sz="2500" b="0" dirty="0">
              <a:solidFill>
                <a:srgbClr val="FFFFFF"/>
              </a:solidFill>
              <a:latin typeface="Catamaran"/>
              <a:cs typeface="Catamaran"/>
              <a:sym typeface="Catamaran"/>
            </a:endParaRPr>
          </a:p>
          <a:p>
            <a:pPr marL="342900" indent="-342900" algn="l">
              <a:buClr>
                <a:srgbClr val="FFFFFF"/>
              </a:buClr>
              <a:buSzPts val="1600"/>
              <a:buFontTx/>
              <a:buChar char="-"/>
              <a:defRPr/>
            </a:pPr>
            <a:endParaRPr lang="en-US" sz="2500" b="0" dirty="0">
              <a:solidFill>
                <a:srgbClr val="FFFFFF"/>
              </a:solidFill>
              <a:latin typeface="Catamaran"/>
              <a:cs typeface="Catamaran"/>
              <a:sym typeface="Catamaran"/>
            </a:endParaRPr>
          </a:p>
        </p:txBody>
      </p:sp>
      <p:sp>
        <p:nvSpPr>
          <p:cNvPr id="2" name="Google Shape;392;p42">
            <a:extLst>
              <a:ext uri="{FF2B5EF4-FFF2-40B4-BE49-F238E27FC236}">
                <a16:creationId xmlns:a16="http://schemas.microsoft.com/office/drawing/2014/main" id="{E97272AC-DD1B-4CC0-B087-8A98684C4059}"/>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Rappel de la problématique</a:t>
            </a:r>
            <a:endParaRPr lang="en-US" sz="2000">
              <a:solidFill>
                <a:srgbClr val="FFFFFF"/>
              </a:solidFill>
              <a:latin typeface="Catamaran"/>
              <a:cs typeface="Catamaran"/>
              <a:sym typeface="Catamaran"/>
            </a:endParaRPr>
          </a:p>
          <a:p>
            <a:pPr marL="342900" indent="-342900" algn="l">
              <a:buClr>
                <a:srgbClr val="FFFFFF"/>
              </a:buClr>
              <a:buSzPts val="1600"/>
              <a:buFontTx/>
              <a:buChar char="-"/>
              <a:defRPr/>
            </a:pPr>
            <a:endParaRPr lang="en-US" sz="2000" b="0">
              <a:solidFill>
                <a:srgbClr val="FFFFFF"/>
              </a:solidFill>
              <a:latin typeface="Catamaran"/>
              <a:cs typeface="Catamaran"/>
              <a:sym typeface="Catamaran"/>
            </a:endParaRPr>
          </a:p>
        </p:txBody>
      </p:sp>
    </p:spTree>
    <p:extLst>
      <p:ext uri="{BB962C8B-B14F-4D97-AF65-F5344CB8AC3E}">
        <p14:creationId xmlns:p14="http://schemas.microsoft.com/office/powerpoint/2010/main" val="3900445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lang="fr-FR" dirty="0">
                <a:solidFill>
                  <a:srgbClr val="0FE0E0"/>
                </a:solidFill>
              </a:rPr>
              <a:t>4</a:t>
            </a:r>
            <a:r>
              <a:rPr kumimoji="0" lang="fr-FR" sz="3200" b="1" i="0" u="none" strike="noStrike" kern="0" cap="none" spc="0" normalizeH="0" baseline="0" noProof="0" dirty="0">
                <a:ln>
                  <a:noFill/>
                </a:ln>
                <a:solidFill>
                  <a:srgbClr val="0FE0E0"/>
                </a:solidFill>
                <a:effectLst/>
                <a:uLnTx/>
                <a:uFillTx/>
                <a:latin typeface="Quantico"/>
                <a:sym typeface="Quantico"/>
              </a:rPr>
              <a:t>) </a:t>
            </a:r>
            <a:r>
              <a:rPr lang="fr-FR" sz="3200" dirty="0"/>
              <a:t>Analyse de Data Drift</a:t>
            </a:r>
            <a:endParaRPr kumimoji="0" lang="fr-FR" sz="3200" b="1" i="0" u="none" strike="noStrike" kern="0" cap="none" spc="0" normalizeH="0" baseline="0" noProof="0" dirty="0">
              <a:ln>
                <a:noFill/>
              </a:ln>
              <a:solidFill>
                <a:srgbClr val="0FE0E0"/>
              </a:solidFill>
              <a:effectLst/>
              <a:uLnTx/>
              <a:uFillTx/>
              <a:latin typeface="Quantico"/>
              <a:sym typeface="Quantico"/>
            </a:endParaRP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Analyse de Data Drift (Exemple colonne numérique) </a:t>
            </a:r>
            <a:endParaRPr lang="en-US" sz="2000" b="0" dirty="0">
              <a:solidFill>
                <a:srgbClr val="FFFFFF"/>
              </a:solidFill>
              <a:latin typeface="Catamaran"/>
              <a:cs typeface="Catamaran"/>
              <a:sym typeface="Catamaran"/>
            </a:endParaRPr>
          </a:p>
        </p:txBody>
      </p:sp>
      <p:pic>
        <p:nvPicPr>
          <p:cNvPr id="5" name="Picture 4">
            <a:extLst>
              <a:ext uri="{FF2B5EF4-FFF2-40B4-BE49-F238E27FC236}">
                <a16:creationId xmlns:a16="http://schemas.microsoft.com/office/drawing/2014/main" id="{79A3C913-272D-59B8-AA5E-77737377155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346" y="1142625"/>
            <a:ext cx="7681307" cy="3382383"/>
          </a:xfrm>
          <a:prstGeom prst="rect">
            <a:avLst/>
          </a:prstGeom>
          <a:solidFill>
            <a:schemeClr val="accent2"/>
          </a:solidFill>
          <a:ln>
            <a:solidFill>
              <a:schemeClr val="tx2">
                <a:alpha val="50000"/>
              </a:schemeClr>
            </a:solidFill>
          </a:ln>
        </p:spPr>
      </p:pic>
    </p:spTree>
    <p:extLst>
      <p:ext uri="{BB962C8B-B14F-4D97-AF65-F5344CB8AC3E}">
        <p14:creationId xmlns:p14="http://schemas.microsoft.com/office/powerpoint/2010/main" val="3541801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450687"/>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kumimoji="0" lang="fr-FR" sz="3200" b="1" i="0" u="none" strike="noStrike" kern="0" cap="none" spc="0" normalizeH="0" baseline="0" noProof="0" dirty="0">
                <a:ln>
                  <a:noFill/>
                </a:ln>
                <a:solidFill>
                  <a:srgbClr val="0FE0E0"/>
                </a:solidFill>
                <a:effectLst/>
                <a:uLnTx/>
                <a:uFillTx/>
                <a:latin typeface="Quantico"/>
                <a:sym typeface="Quantico"/>
              </a:rPr>
              <a:t>5) </a:t>
            </a:r>
            <a:r>
              <a:rPr lang="fr-FR" sz="3200" dirty="0"/>
              <a:t>Démonstration du dashboard déployé sur le Cloud</a:t>
            </a:r>
          </a:p>
          <a:p>
            <a:pPr algn="ctr">
              <a:buClr>
                <a:srgbClr val="FFFFFF"/>
              </a:buClr>
              <a:buSzPts val="5200"/>
              <a:defRPr/>
            </a:pPr>
            <a:endParaRPr kumimoji="0" lang="fr-FR" sz="3200" b="1" i="0" u="none" strike="noStrike" kern="0" cap="none" spc="0" normalizeH="0" baseline="0" noProof="0" dirty="0">
              <a:ln>
                <a:noFill/>
              </a:ln>
              <a:solidFill>
                <a:srgbClr val="0FE0E0"/>
              </a:solidFill>
              <a:effectLst/>
              <a:uLnTx/>
              <a:uFillTx/>
              <a:latin typeface="Quantico"/>
              <a:sym typeface="Quantico"/>
            </a:endParaRPr>
          </a:p>
        </p:txBody>
      </p:sp>
      <p:sp>
        <p:nvSpPr>
          <p:cNvPr id="3" name="Google Shape;392;p42">
            <a:extLst>
              <a:ext uri="{FF2B5EF4-FFF2-40B4-BE49-F238E27FC236}">
                <a16:creationId xmlns:a16="http://schemas.microsoft.com/office/drawing/2014/main" id="{61D946D2-82EB-4E5A-1C01-7FC48C18139B}"/>
              </a:ext>
            </a:extLst>
          </p:cNvPr>
          <p:cNvSpPr txBox="1">
            <a:spLocks/>
          </p:cNvSpPr>
          <p:nvPr/>
        </p:nvSpPr>
        <p:spPr>
          <a:xfrm>
            <a:off x="0" y="2379303"/>
            <a:ext cx="9144000" cy="1818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3600" b="0" noProof="1">
                <a:solidFill>
                  <a:srgbClr val="FFFFFF"/>
                </a:solidFill>
                <a:latin typeface="Catamaran"/>
                <a:cs typeface="Catamaran"/>
                <a:sym typeface="Catamaran"/>
                <a:hlinkClick r:id="rId3"/>
              </a:rPr>
              <a:t>https://predictionproba.azurewebsites.net/</a:t>
            </a:r>
            <a:endParaRPr lang="fr-FR" sz="3600" b="0" noProof="1">
              <a:solidFill>
                <a:srgbClr val="FFFFFF"/>
              </a:solidFill>
              <a:latin typeface="Catamaran"/>
              <a:cs typeface="Catamaran"/>
              <a:sym typeface="Catamaran"/>
            </a:endParaRPr>
          </a:p>
        </p:txBody>
      </p:sp>
    </p:spTree>
    <p:extLst>
      <p:ext uri="{BB962C8B-B14F-4D97-AF65-F5344CB8AC3E}">
        <p14:creationId xmlns:p14="http://schemas.microsoft.com/office/powerpoint/2010/main" val="1418946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7" name="Google Shape;353;p39">
            <a:extLst>
              <a:ext uri="{FF2B5EF4-FFF2-40B4-BE49-F238E27FC236}">
                <a16:creationId xmlns:a16="http://schemas.microsoft.com/office/drawing/2014/main" id="{34AE4C3A-DB39-077C-22FE-AE87133600F4}"/>
              </a:ext>
            </a:extLst>
          </p:cNvPr>
          <p:cNvSpPr txBox="1">
            <a:spLocks noGrp="1"/>
          </p:cNvSpPr>
          <p:nvPr>
            <p:ph type="subTitle" idx="3"/>
          </p:nvPr>
        </p:nvSpPr>
        <p:spPr>
          <a:xfrm>
            <a:off x="-6928" y="55418"/>
            <a:ext cx="8991600" cy="51469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kumimoji="0" lang="fr-FR" sz="6600" b="1" i="0" u="none" strike="noStrike" kern="0" cap="none" spc="0" normalizeH="0" baseline="0" noProof="0">
                <a:ln>
                  <a:noFill/>
                </a:ln>
                <a:solidFill>
                  <a:srgbClr val="0FE0E0"/>
                </a:solidFill>
                <a:effectLst/>
                <a:uLnTx/>
                <a:uFillTx/>
                <a:latin typeface="Quantico"/>
                <a:sym typeface="Quantico"/>
              </a:rPr>
              <a:t>MERCI POUR VOTRE ATTENTION</a:t>
            </a:r>
          </a:p>
        </p:txBody>
      </p:sp>
    </p:spTree>
    <p:extLst>
      <p:ext uri="{BB962C8B-B14F-4D97-AF65-F5344CB8AC3E}">
        <p14:creationId xmlns:p14="http://schemas.microsoft.com/office/powerpoint/2010/main" val="4096093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kumimoji="0" lang="fr-FR" sz="3200" b="1" i="0" u="none" strike="noStrike" kern="0" cap="none" spc="0" normalizeH="0" baseline="0" noProof="0">
                <a:ln>
                  <a:noFill/>
                </a:ln>
                <a:solidFill>
                  <a:srgbClr val="0FE0E0"/>
                </a:solidFill>
                <a:effectLst/>
                <a:uLnTx/>
                <a:uFillTx/>
                <a:latin typeface="Quantico"/>
                <a:sym typeface="Quantico"/>
              </a:rPr>
              <a:t>1) Introduction</a:t>
            </a:r>
          </a:p>
        </p:txBody>
      </p:sp>
      <p:sp>
        <p:nvSpPr>
          <p:cNvPr id="2" name="Google Shape;392;p42">
            <a:extLst>
              <a:ext uri="{FF2B5EF4-FFF2-40B4-BE49-F238E27FC236}">
                <a16:creationId xmlns:a16="http://schemas.microsoft.com/office/drawing/2014/main" id="{E97272AC-DD1B-4CC0-B087-8A98684C4059}"/>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Présentation du jeu de données</a:t>
            </a:r>
            <a:endParaRPr lang="en-US" sz="2000" dirty="0">
              <a:solidFill>
                <a:srgbClr val="FFFFFF"/>
              </a:solidFill>
              <a:latin typeface="Catamaran"/>
              <a:cs typeface="Catamaran"/>
              <a:sym typeface="Catamaran"/>
            </a:endParaRPr>
          </a:p>
          <a:p>
            <a:pPr marL="342900" indent="-342900" algn="l">
              <a:buClr>
                <a:srgbClr val="FFFFFF"/>
              </a:buClr>
              <a:buSzPts val="1600"/>
              <a:buFontTx/>
              <a:buChar char="-"/>
              <a:defRPr/>
            </a:pPr>
            <a:endParaRPr lang="en-US" sz="2000" b="0" dirty="0">
              <a:solidFill>
                <a:srgbClr val="FFFFFF"/>
              </a:solidFill>
              <a:latin typeface="Catamaran"/>
              <a:cs typeface="Catamaran"/>
              <a:sym typeface="Catamaran"/>
            </a:endParaRPr>
          </a:p>
        </p:txBody>
      </p:sp>
      <p:pic>
        <p:nvPicPr>
          <p:cNvPr id="6" name="Picture 5">
            <a:extLst>
              <a:ext uri="{FF2B5EF4-FFF2-40B4-BE49-F238E27FC236}">
                <a16:creationId xmlns:a16="http://schemas.microsoft.com/office/drawing/2014/main" id="{656427AA-CD1A-14A9-72F6-052101058FD3}"/>
              </a:ext>
            </a:extLst>
          </p:cNvPr>
          <p:cNvPicPr>
            <a:picLocks noChangeAspect="1"/>
          </p:cNvPicPr>
          <p:nvPr/>
        </p:nvPicPr>
        <p:blipFill>
          <a:blip r:embed="rId3"/>
          <a:stretch>
            <a:fillRect/>
          </a:stretch>
        </p:blipFill>
        <p:spPr>
          <a:xfrm>
            <a:off x="247286" y="1170708"/>
            <a:ext cx="5713693" cy="3667991"/>
          </a:xfrm>
          <a:prstGeom prst="rect">
            <a:avLst/>
          </a:prstGeom>
          <a:solidFill>
            <a:schemeClr val="accent2"/>
          </a:solidFill>
          <a:ln>
            <a:solidFill>
              <a:schemeClr val="tx2"/>
            </a:solidFill>
          </a:ln>
        </p:spPr>
      </p:pic>
      <p:sp>
        <p:nvSpPr>
          <p:cNvPr id="7" name="Google Shape;392;p42">
            <a:extLst>
              <a:ext uri="{FF2B5EF4-FFF2-40B4-BE49-F238E27FC236}">
                <a16:creationId xmlns:a16="http://schemas.microsoft.com/office/drawing/2014/main" id="{92719A5C-28F4-1D96-67AA-AE6FA53640F4}"/>
              </a:ext>
            </a:extLst>
          </p:cNvPr>
          <p:cNvSpPr txBox="1">
            <a:spLocks/>
          </p:cNvSpPr>
          <p:nvPr/>
        </p:nvSpPr>
        <p:spPr>
          <a:xfrm>
            <a:off x="6054438" y="1560241"/>
            <a:ext cx="3034146"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l">
              <a:buClr>
                <a:srgbClr val="FFFFFF"/>
              </a:buClr>
              <a:buSzPts val="1600"/>
              <a:defRPr/>
            </a:pPr>
            <a:r>
              <a:rPr lang="fr-FR" sz="2300" b="0" noProof="1">
                <a:solidFill>
                  <a:srgbClr val="FFFFFF"/>
                </a:solidFill>
                <a:latin typeface="Catamaran"/>
                <a:cs typeface="Catamaran"/>
                <a:sym typeface="Catamaran"/>
              </a:rPr>
              <a:t>7 CSVs décrivant les historiques banquaires des clients issus de « prêts à dépenser »</a:t>
            </a:r>
          </a:p>
          <a:p>
            <a:pPr marL="0" indent="0" algn="l">
              <a:buClr>
                <a:srgbClr val="FFFFFF"/>
              </a:buClr>
              <a:buSzPts val="1600"/>
              <a:defRPr/>
            </a:pPr>
            <a:endParaRPr lang="fr-FR" sz="2300" b="0" noProof="1">
              <a:solidFill>
                <a:srgbClr val="FFFFFF"/>
              </a:solidFill>
              <a:latin typeface="Catamaran"/>
              <a:cs typeface="Catamaran"/>
              <a:sym typeface="Catamaran"/>
            </a:endParaRPr>
          </a:p>
          <a:p>
            <a:pPr marL="0" indent="0" algn="l">
              <a:buClr>
                <a:srgbClr val="FFFFFF"/>
              </a:buClr>
              <a:buSzPts val="1600"/>
              <a:defRPr/>
            </a:pPr>
            <a:r>
              <a:rPr lang="fr-FR" sz="2300" b="0" noProof="1">
                <a:solidFill>
                  <a:srgbClr val="FFFFFF"/>
                </a:solidFill>
                <a:latin typeface="Catamaran"/>
                <a:cs typeface="Catamaran"/>
                <a:sym typeface="Catamaran"/>
              </a:rPr>
              <a:t>1 CSV définissant toutes les features</a:t>
            </a:r>
          </a:p>
        </p:txBody>
      </p:sp>
    </p:spTree>
    <p:extLst>
      <p:ext uri="{BB962C8B-B14F-4D97-AF65-F5344CB8AC3E}">
        <p14:creationId xmlns:p14="http://schemas.microsoft.com/office/powerpoint/2010/main" val="3081880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kumimoji="0" lang="fr-FR" sz="3200" b="1" i="0" u="none" strike="noStrike" kern="0" cap="none" spc="0" normalizeH="0" baseline="0" noProof="0">
                <a:ln>
                  <a:noFill/>
                </a:ln>
                <a:solidFill>
                  <a:srgbClr val="0FE0E0"/>
                </a:solidFill>
                <a:effectLst/>
                <a:uLnTx/>
                <a:uFillTx/>
                <a:latin typeface="Quantico"/>
                <a:sym typeface="Quantico"/>
              </a:rPr>
              <a:t>1) Introduction</a:t>
            </a:r>
          </a:p>
        </p:txBody>
      </p:sp>
      <p:sp>
        <p:nvSpPr>
          <p:cNvPr id="2" name="Google Shape;392;p42">
            <a:extLst>
              <a:ext uri="{FF2B5EF4-FFF2-40B4-BE49-F238E27FC236}">
                <a16:creationId xmlns:a16="http://schemas.microsoft.com/office/drawing/2014/main" id="{E97272AC-DD1B-4CC0-B087-8A98684C4059}"/>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Création dataset final df</a:t>
            </a:r>
            <a:endParaRPr lang="en-US" sz="2000" dirty="0">
              <a:solidFill>
                <a:srgbClr val="FFFFFF"/>
              </a:solidFill>
              <a:latin typeface="Catamaran"/>
              <a:cs typeface="Catamaran"/>
              <a:sym typeface="Catamaran"/>
            </a:endParaRPr>
          </a:p>
          <a:p>
            <a:pPr marL="342900" indent="-342900" algn="l">
              <a:buClr>
                <a:srgbClr val="FFFFFF"/>
              </a:buClr>
              <a:buSzPts val="1600"/>
              <a:buFontTx/>
              <a:buChar char="-"/>
              <a:defRPr/>
            </a:pPr>
            <a:endParaRPr lang="en-US" sz="2000" b="0" dirty="0">
              <a:solidFill>
                <a:srgbClr val="FFFFFF"/>
              </a:solidFill>
              <a:latin typeface="Catamaran"/>
              <a:cs typeface="Catamaran"/>
              <a:sym typeface="Catamaran"/>
            </a:endParaRPr>
          </a:p>
        </p:txBody>
      </p:sp>
      <p:sp>
        <p:nvSpPr>
          <p:cNvPr id="7" name="Google Shape;392;p42">
            <a:extLst>
              <a:ext uri="{FF2B5EF4-FFF2-40B4-BE49-F238E27FC236}">
                <a16:creationId xmlns:a16="http://schemas.microsoft.com/office/drawing/2014/main" id="{92719A5C-28F4-1D96-67AA-AE6FA53640F4}"/>
              </a:ext>
            </a:extLst>
          </p:cNvPr>
          <p:cNvSpPr txBox="1">
            <a:spLocks/>
          </p:cNvSpPr>
          <p:nvPr/>
        </p:nvSpPr>
        <p:spPr>
          <a:xfrm>
            <a:off x="128154" y="942116"/>
            <a:ext cx="8783784"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l">
              <a:buClr>
                <a:srgbClr val="FFFFFF"/>
              </a:buClr>
              <a:buSzPts val="1600"/>
              <a:defRPr/>
            </a:pPr>
            <a:r>
              <a:rPr lang="fr-FR" sz="2300" b="0" noProof="1">
                <a:solidFill>
                  <a:srgbClr val="FFFFFF"/>
                </a:solidFill>
                <a:latin typeface="Catamaran"/>
                <a:cs typeface="Catamaran"/>
                <a:sym typeface="Catamaran"/>
              </a:rPr>
              <a:t>- One hot Encoding</a:t>
            </a:r>
          </a:p>
          <a:p>
            <a:pPr marL="0" indent="0" algn="l">
              <a:buClr>
                <a:srgbClr val="FFFFFF"/>
              </a:buClr>
              <a:buSzPts val="1600"/>
              <a:defRPr/>
            </a:pPr>
            <a:r>
              <a:rPr lang="fr-FR" sz="2300" b="0" noProof="1">
                <a:solidFill>
                  <a:srgbClr val="FFFFFF"/>
                </a:solidFill>
                <a:latin typeface="Catamaran"/>
                <a:cs typeface="Catamaran"/>
                <a:sym typeface="Catamaran"/>
              </a:rPr>
              <a:t>- Suppression valeurs abérrantes</a:t>
            </a:r>
          </a:p>
          <a:p>
            <a:pPr marL="0" indent="0" algn="l">
              <a:buClr>
                <a:srgbClr val="FFFFFF"/>
              </a:buClr>
              <a:buSzPts val="1600"/>
              <a:defRPr/>
            </a:pPr>
            <a:r>
              <a:rPr lang="fr-FR" sz="2300" b="0" noProof="1">
                <a:solidFill>
                  <a:srgbClr val="FFFFFF"/>
                </a:solidFill>
                <a:latin typeface="Catamaran"/>
                <a:cs typeface="Catamaran"/>
                <a:sym typeface="Catamaran"/>
              </a:rPr>
              <a:t>- Création de 11 nouvelles features</a:t>
            </a:r>
          </a:p>
          <a:p>
            <a:pPr marL="0" indent="0" algn="l">
              <a:buClr>
                <a:srgbClr val="FFFFFF"/>
              </a:buClr>
              <a:buSzPts val="1600"/>
              <a:defRPr/>
            </a:pPr>
            <a:r>
              <a:rPr lang="fr-FR" sz="2300" b="0" noProof="1">
                <a:solidFill>
                  <a:srgbClr val="FFFFFF"/>
                </a:solidFill>
                <a:latin typeface="Catamaran"/>
                <a:cs typeface="Catamaran"/>
                <a:sym typeface="Catamaran"/>
              </a:rPr>
              <a:t>- Aggrégation des lignes -&gt; {min, max, mean, size, sum, var}</a:t>
            </a:r>
          </a:p>
          <a:p>
            <a:pPr marL="0" indent="0" algn="l">
              <a:buClr>
                <a:srgbClr val="FFFFFF"/>
              </a:buClr>
              <a:buSzPts val="1600"/>
              <a:defRPr/>
            </a:pPr>
            <a:r>
              <a:rPr lang="fr-FR" sz="2300" b="0" noProof="1">
                <a:solidFill>
                  <a:srgbClr val="FFFFFF"/>
                </a:solidFill>
                <a:latin typeface="Catamaran"/>
                <a:cs typeface="Catamaran"/>
                <a:sym typeface="Catamaran"/>
              </a:rPr>
              <a:t>- Fusion de tout les csv en un dataframe « df »</a:t>
            </a:r>
          </a:p>
          <a:p>
            <a:pPr marL="0" indent="0" algn="l">
              <a:buClr>
                <a:srgbClr val="FFFFFF"/>
              </a:buClr>
              <a:buSzPts val="1600"/>
              <a:defRPr/>
            </a:pPr>
            <a:r>
              <a:rPr lang="fr-FR" sz="2300" b="0" noProof="1">
                <a:solidFill>
                  <a:srgbClr val="FFFFFF"/>
                </a:solidFill>
                <a:latin typeface="Catamaran"/>
                <a:cs typeface="Catamaran"/>
                <a:sym typeface="Catamaran"/>
              </a:rPr>
              <a:t>- Suppression des valeurs infinies</a:t>
            </a:r>
          </a:p>
          <a:p>
            <a:pPr marL="0" indent="0" algn="l">
              <a:buClr>
                <a:srgbClr val="FFFFFF"/>
              </a:buClr>
              <a:buSzPts val="1600"/>
              <a:defRPr/>
            </a:pPr>
            <a:r>
              <a:rPr lang="fr-FR" sz="2300" b="0" noProof="1">
                <a:solidFill>
                  <a:srgbClr val="FFFFFF"/>
                </a:solidFill>
                <a:latin typeface="Catamaran"/>
                <a:cs typeface="Catamaran"/>
                <a:sym typeface="Catamaran"/>
              </a:rPr>
              <a:t>- Suppression des colonnes à valeurs uniques</a:t>
            </a:r>
          </a:p>
          <a:p>
            <a:pPr marL="0" indent="0" algn="l">
              <a:buClr>
                <a:srgbClr val="FFFFFF"/>
              </a:buClr>
              <a:buSzPts val="1600"/>
              <a:defRPr/>
            </a:pPr>
            <a:endParaRPr lang="fr-FR" sz="2300" b="0" noProof="1">
              <a:solidFill>
                <a:srgbClr val="FFFFFF"/>
              </a:solidFill>
              <a:latin typeface="Catamaran"/>
              <a:cs typeface="Catamaran"/>
              <a:sym typeface="Catamaran"/>
            </a:endParaRPr>
          </a:p>
          <a:p>
            <a:pPr marL="0" indent="0" algn="ctr">
              <a:buClr>
                <a:srgbClr val="FFFFFF"/>
              </a:buClr>
              <a:buSzPts val="1600"/>
              <a:defRPr/>
            </a:pPr>
            <a:r>
              <a:rPr lang="fr-FR" sz="2300" i="1" noProof="1">
                <a:solidFill>
                  <a:srgbClr val="FFFFFF"/>
                </a:solidFill>
                <a:latin typeface="Catamaran"/>
                <a:cs typeface="Catamaran"/>
                <a:sym typeface="Catamaran"/>
              </a:rPr>
              <a:t>df:</a:t>
            </a:r>
          </a:p>
          <a:p>
            <a:pPr marL="0" indent="0" algn="l">
              <a:buClr>
                <a:srgbClr val="FFFFFF"/>
              </a:buClr>
              <a:buSzPts val="1600"/>
              <a:defRPr/>
            </a:pPr>
            <a:r>
              <a:rPr lang="fr-FR" sz="2300" b="0" noProof="1">
                <a:solidFill>
                  <a:srgbClr val="FFFFFF"/>
                </a:solidFill>
                <a:latin typeface="Catamaran"/>
                <a:cs typeface="Catamaran"/>
                <a:sym typeface="Catamaran"/>
              </a:rPr>
              <a:t>- 356251 lignes (307507[train] + 48744[test])</a:t>
            </a:r>
          </a:p>
          <a:p>
            <a:pPr marL="0" indent="0" algn="l">
              <a:buClr>
                <a:srgbClr val="FFFFFF"/>
              </a:buClr>
              <a:buSzPts val="1600"/>
              <a:defRPr/>
            </a:pPr>
            <a:r>
              <a:rPr lang="fr-FR" sz="2300" b="0" noProof="1">
                <a:solidFill>
                  <a:srgbClr val="FFFFFF"/>
                </a:solidFill>
                <a:latin typeface="Catamaran"/>
                <a:cs typeface="Catamaran"/>
                <a:sym typeface="Catamaran"/>
              </a:rPr>
              <a:t>- 773 colonnes (1 ID + 1 Target + 771 features)</a:t>
            </a:r>
          </a:p>
        </p:txBody>
      </p:sp>
    </p:spTree>
    <p:extLst>
      <p:ext uri="{BB962C8B-B14F-4D97-AF65-F5344CB8AC3E}">
        <p14:creationId xmlns:p14="http://schemas.microsoft.com/office/powerpoint/2010/main" val="3567147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lang="fr-FR" dirty="0">
                <a:solidFill>
                  <a:srgbClr val="0FE0E0"/>
                </a:solidFill>
              </a:rPr>
              <a:t>2</a:t>
            </a:r>
            <a:r>
              <a:rPr kumimoji="0" lang="fr-FR" sz="3200" b="1" i="0" u="none" strike="noStrike" kern="0" cap="none" spc="0" normalizeH="0" baseline="0" noProof="0" dirty="0">
                <a:ln>
                  <a:noFill/>
                </a:ln>
                <a:solidFill>
                  <a:srgbClr val="0FE0E0"/>
                </a:solidFill>
                <a:effectLst/>
                <a:uLnTx/>
                <a:uFillTx/>
                <a:latin typeface="Quantico"/>
                <a:sym typeface="Quantico"/>
              </a:rPr>
              <a:t>) Démarche de modélisation</a:t>
            </a: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DummyClassifier</a:t>
            </a:r>
            <a:endParaRPr lang="en-US" sz="2000" b="0" dirty="0">
              <a:solidFill>
                <a:srgbClr val="FFFFFF"/>
              </a:solidFill>
              <a:latin typeface="Catamaran"/>
              <a:cs typeface="Catamaran"/>
              <a:sym typeface="Catamaran"/>
            </a:endParaRPr>
          </a:p>
        </p:txBody>
      </p:sp>
      <p:sp>
        <p:nvSpPr>
          <p:cNvPr id="10" name="Google Shape;392;p42">
            <a:extLst>
              <a:ext uri="{FF2B5EF4-FFF2-40B4-BE49-F238E27FC236}">
                <a16:creationId xmlns:a16="http://schemas.microsoft.com/office/drawing/2014/main" id="{AB76FB93-96AF-1B49-D3DB-922473C3E8E4}"/>
              </a:ext>
            </a:extLst>
          </p:cNvPr>
          <p:cNvSpPr txBox="1">
            <a:spLocks/>
          </p:cNvSpPr>
          <p:nvPr/>
        </p:nvSpPr>
        <p:spPr>
          <a:xfrm>
            <a:off x="124687" y="760154"/>
            <a:ext cx="8866909"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endParaRPr lang="en-US" sz="2000" b="0">
              <a:solidFill>
                <a:srgbClr val="FFFFFF"/>
              </a:solidFill>
              <a:latin typeface="Catamaran"/>
              <a:cs typeface="Catamaran"/>
              <a:sym typeface="Catamaran"/>
            </a:endParaRPr>
          </a:p>
          <a:p>
            <a:pPr marL="0" indent="0" algn="l">
              <a:buClr>
                <a:srgbClr val="FFFFFF"/>
              </a:buClr>
              <a:buSzPts val="1600"/>
              <a:defRPr/>
            </a:pPr>
            <a:endParaRPr lang="en-US" sz="2000" b="0">
              <a:solidFill>
                <a:srgbClr val="FFFFFF"/>
              </a:solidFill>
              <a:latin typeface="Catamaran"/>
              <a:cs typeface="Catamaran"/>
              <a:sym typeface="Catamaran"/>
            </a:endParaRPr>
          </a:p>
          <a:p>
            <a:pPr marL="342900" indent="-342900" algn="l">
              <a:buClr>
                <a:srgbClr val="FFFFFF"/>
              </a:buClr>
              <a:buSzPts val="1600"/>
              <a:buFontTx/>
              <a:buChar char="-"/>
              <a:defRPr/>
            </a:pPr>
            <a:endParaRPr lang="en-US" sz="2000" b="0">
              <a:solidFill>
                <a:srgbClr val="FFFFFF"/>
              </a:solidFill>
              <a:latin typeface="Catamaran"/>
              <a:cs typeface="Catamaran"/>
              <a:sym typeface="Catamaran"/>
            </a:endParaRPr>
          </a:p>
        </p:txBody>
      </p:sp>
      <p:sp>
        <p:nvSpPr>
          <p:cNvPr id="5" name="Google Shape;392;p42">
            <a:extLst>
              <a:ext uri="{FF2B5EF4-FFF2-40B4-BE49-F238E27FC236}">
                <a16:creationId xmlns:a16="http://schemas.microsoft.com/office/drawing/2014/main" id="{27ED9B66-9D34-6E04-DB35-7B7B2D02A0EF}"/>
              </a:ext>
            </a:extLst>
          </p:cNvPr>
          <p:cNvSpPr txBox="1">
            <a:spLocks/>
          </p:cNvSpPr>
          <p:nvPr/>
        </p:nvSpPr>
        <p:spPr>
          <a:xfrm>
            <a:off x="124687" y="1011792"/>
            <a:ext cx="8783784"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300" b="0" i="1" noProof="1">
                <a:solidFill>
                  <a:srgbClr val="FFFFFF"/>
                </a:solidFill>
                <a:latin typeface="Catamaran" pitchFamily="2" charset="0"/>
                <a:cs typeface="Catamaran" pitchFamily="2" charset="0"/>
                <a:sym typeface="Catamaran"/>
              </a:rPr>
              <a:t>Classificateur dit "naïf" dans le sens où il ne tient pas compte des données d'entrée pour faire des prédictions. Il est souvent utilisé comme point de référence pour comparer les performances d'un modèle réel par rapport à un modèle qui prédit de manière simple</a:t>
            </a:r>
            <a:r>
              <a:rPr lang="fr-FR" sz="2300" b="0" noProof="1">
                <a:solidFill>
                  <a:srgbClr val="FFFFFF"/>
                </a:solidFill>
                <a:latin typeface="Catamaran" pitchFamily="2" charset="0"/>
                <a:cs typeface="Catamaran" pitchFamily="2" charset="0"/>
                <a:sym typeface="Catamaran"/>
              </a:rPr>
              <a:t>.</a:t>
            </a:r>
          </a:p>
          <a:p>
            <a:pPr marL="0" indent="0" algn="ctr">
              <a:buClr>
                <a:srgbClr val="FFFFFF"/>
              </a:buClr>
              <a:buSzPts val="1600"/>
              <a:defRPr/>
            </a:pPr>
            <a:endParaRPr lang="fr-FR" sz="2300" b="0" noProof="1">
              <a:solidFill>
                <a:srgbClr val="FFFFFF"/>
              </a:solidFill>
              <a:latin typeface="Catamaran" pitchFamily="2" charset="0"/>
              <a:cs typeface="Catamaran" pitchFamily="2" charset="0"/>
              <a:sym typeface="Catamaran"/>
            </a:endParaRPr>
          </a:p>
          <a:p>
            <a:pPr marL="0" indent="0" algn="ctr">
              <a:buClr>
                <a:srgbClr val="FFFFFF"/>
              </a:buClr>
              <a:buSzPts val="1600"/>
              <a:defRPr/>
            </a:pPr>
            <a:r>
              <a:rPr lang="fr-FR" sz="2300" noProof="1">
                <a:solidFill>
                  <a:srgbClr val="FFFFFF"/>
                </a:solidFill>
                <a:latin typeface="Catamaran" pitchFamily="2" charset="0"/>
                <a:cs typeface="Catamaran" pitchFamily="2" charset="0"/>
                <a:sym typeface="Catamaran"/>
              </a:rPr>
              <a:t>Hyperparamètres:</a:t>
            </a:r>
          </a:p>
          <a:p>
            <a:pPr marL="342900" lvl="0" indent="-342900" algn="l">
              <a:lnSpc>
                <a:spcPct val="107000"/>
              </a:lnSpc>
              <a:buFont typeface="+mj-lt"/>
              <a:buAutoNum type="arabicParenR"/>
            </a:pPr>
            <a:r>
              <a:rPr lang="fr-FR" sz="1800" kern="100" dirty="0">
                <a:effectLst/>
                <a:latin typeface="Catamaran" pitchFamily="2" charset="0"/>
                <a:ea typeface="Calibri" panose="020F0502020204030204" pitchFamily="34" charset="0"/>
                <a:cs typeface="Catamaran" pitchFamily="2" charset="0"/>
              </a:rPr>
              <a:t>most_frequent : </a:t>
            </a:r>
            <a:r>
              <a:rPr lang="fr-FR" sz="1800" b="0" kern="100" dirty="0">
                <a:effectLst/>
                <a:latin typeface="Catamaran" pitchFamily="2" charset="0"/>
                <a:ea typeface="Calibri" panose="020F0502020204030204" pitchFamily="34" charset="0"/>
                <a:cs typeface="Catamaran" pitchFamily="2" charset="0"/>
              </a:rPr>
              <a:t>Prédit la target la plus fréquente dans les données d'entraînement. </a:t>
            </a:r>
          </a:p>
          <a:p>
            <a:pPr marL="342900" lvl="0" indent="-342900" algn="l">
              <a:lnSpc>
                <a:spcPct val="107000"/>
              </a:lnSpc>
              <a:buFont typeface="+mj-lt"/>
              <a:buAutoNum type="arabicParenR"/>
            </a:pPr>
            <a:r>
              <a:rPr lang="fr-FR" sz="1800" kern="100" dirty="0">
                <a:effectLst/>
                <a:latin typeface="Catamaran" pitchFamily="2" charset="0"/>
                <a:ea typeface="Calibri" panose="020F0502020204030204" pitchFamily="34" charset="0"/>
                <a:cs typeface="Catamaran" pitchFamily="2" charset="0"/>
              </a:rPr>
              <a:t>prior :</a:t>
            </a:r>
            <a:r>
              <a:rPr lang="fr-FR" sz="1800" b="0" kern="100" dirty="0">
                <a:effectLst/>
                <a:latin typeface="Catamaran" pitchFamily="2" charset="0"/>
                <a:ea typeface="Calibri" panose="020F0502020204030204" pitchFamily="34" charset="0"/>
                <a:cs typeface="Catamaran" pitchFamily="2" charset="0"/>
              </a:rPr>
              <a:t> Fait des prédictions en respectant la distribution de notre target</a:t>
            </a:r>
          </a:p>
          <a:p>
            <a:pPr marL="342900" lvl="0" indent="-342900" algn="l">
              <a:lnSpc>
                <a:spcPct val="107000"/>
              </a:lnSpc>
              <a:buFont typeface="+mj-lt"/>
              <a:buAutoNum type="arabicParenR"/>
            </a:pPr>
            <a:r>
              <a:rPr lang="fr-FR" sz="1800" kern="100" dirty="0">
                <a:effectLst/>
                <a:latin typeface="Catamaran" pitchFamily="2" charset="0"/>
                <a:ea typeface="Calibri" panose="020F0502020204030204" pitchFamily="34" charset="0"/>
                <a:cs typeface="Catamaran" pitchFamily="2" charset="0"/>
              </a:rPr>
              <a:t>uniform : </a:t>
            </a:r>
            <a:r>
              <a:rPr lang="fr-FR" sz="1800" b="0" kern="100" dirty="0">
                <a:effectLst/>
                <a:latin typeface="Catamaran" pitchFamily="2" charset="0"/>
                <a:ea typeface="Calibri" panose="020F0502020204030204" pitchFamily="34" charset="0"/>
                <a:cs typeface="Catamaran" pitchFamily="2" charset="0"/>
              </a:rPr>
              <a:t>Chaque classe (0 ou 1) a une probabilité égale d'être prédite</a:t>
            </a:r>
          </a:p>
          <a:p>
            <a:pPr marL="342900" lvl="0" indent="-342900" algn="l">
              <a:lnSpc>
                <a:spcPct val="107000"/>
              </a:lnSpc>
              <a:buFont typeface="+mj-lt"/>
              <a:buAutoNum type="arabicParenR"/>
            </a:pPr>
            <a:r>
              <a:rPr lang="fr-FR" sz="1800" kern="100" dirty="0">
                <a:effectLst/>
                <a:latin typeface="Catamaran" pitchFamily="2" charset="0"/>
                <a:ea typeface="Calibri" panose="020F0502020204030204" pitchFamily="34" charset="0"/>
                <a:cs typeface="Catamaran" pitchFamily="2" charset="0"/>
              </a:rPr>
              <a:t>stratified :</a:t>
            </a:r>
            <a:r>
              <a:rPr lang="fr-FR" sz="1800" b="0" kern="100" dirty="0">
                <a:effectLst/>
                <a:latin typeface="Catamaran" pitchFamily="2" charset="0"/>
                <a:ea typeface="Calibri" panose="020F0502020204030204" pitchFamily="34" charset="0"/>
                <a:cs typeface="Catamaran" pitchFamily="2" charset="0"/>
              </a:rPr>
              <a:t> Prédit un échantillon de manière probabiliste (probabilité des classes)</a:t>
            </a:r>
          </a:p>
          <a:p>
            <a:pPr marL="342900" lvl="0" indent="-342900" algn="l">
              <a:lnSpc>
                <a:spcPct val="107000"/>
              </a:lnSpc>
              <a:spcAft>
                <a:spcPts val="800"/>
              </a:spcAft>
              <a:buFont typeface="+mj-lt"/>
              <a:buAutoNum type="arabicParenR"/>
            </a:pPr>
            <a:r>
              <a:rPr lang="fr-FR" sz="1800" kern="100" dirty="0">
                <a:effectLst/>
                <a:latin typeface="Catamaran" pitchFamily="2" charset="0"/>
                <a:ea typeface="Calibri" panose="020F0502020204030204" pitchFamily="34" charset="0"/>
                <a:cs typeface="Catamaran" pitchFamily="2" charset="0"/>
              </a:rPr>
              <a:t>constant:</a:t>
            </a:r>
            <a:r>
              <a:rPr lang="fr-FR" sz="1800" b="0" kern="100" dirty="0">
                <a:effectLst/>
                <a:latin typeface="Catamaran" pitchFamily="2" charset="0"/>
                <a:ea typeface="Calibri" panose="020F0502020204030204" pitchFamily="34" charset="0"/>
                <a:cs typeface="Catamaran" pitchFamily="2" charset="0"/>
              </a:rPr>
              <a:t> La classe à prédire est fournie par l'utilisateur.</a:t>
            </a:r>
          </a:p>
          <a:p>
            <a:pPr marL="0" indent="0" algn="ctr">
              <a:buClr>
                <a:srgbClr val="FFFFFF"/>
              </a:buClr>
              <a:buSzPts val="1600"/>
              <a:defRPr/>
            </a:pPr>
            <a:endParaRPr lang="fr-FR" sz="2300" b="0" noProof="1">
              <a:solidFill>
                <a:srgbClr val="FFFFFF"/>
              </a:solidFill>
              <a:latin typeface="Catamaran"/>
              <a:cs typeface="Catamaran"/>
              <a:sym typeface="Catamaran"/>
            </a:endParaRPr>
          </a:p>
        </p:txBody>
      </p:sp>
    </p:spTree>
    <p:extLst>
      <p:ext uri="{BB962C8B-B14F-4D97-AF65-F5344CB8AC3E}">
        <p14:creationId xmlns:p14="http://schemas.microsoft.com/office/powerpoint/2010/main" val="4108986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lang="fr-FR" dirty="0">
                <a:solidFill>
                  <a:srgbClr val="0FE0E0"/>
                </a:solidFill>
              </a:rPr>
              <a:t>2</a:t>
            </a:r>
            <a:r>
              <a:rPr kumimoji="0" lang="fr-FR" sz="3200" b="1" i="0" u="none" strike="noStrike" kern="0" cap="none" spc="0" normalizeH="0" baseline="0" noProof="0" dirty="0">
                <a:ln>
                  <a:noFill/>
                </a:ln>
                <a:solidFill>
                  <a:srgbClr val="0FE0E0"/>
                </a:solidFill>
                <a:effectLst/>
                <a:uLnTx/>
                <a:uFillTx/>
                <a:latin typeface="Quantico"/>
                <a:sym typeface="Quantico"/>
              </a:rPr>
              <a:t>) Démarche de modélisation</a:t>
            </a: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Régression logistique</a:t>
            </a:r>
            <a:endParaRPr lang="en-US" sz="2000" b="0" dirty="0">
              <a:solidFill>
                <a:srgbClr val="FFFFFF"/>
              </a:solidFill>
              <a:latin typeface="Catamaran"/>
              <a:cs typeface="Catamaran"/>
              <a:sym typeface="Catamaran"/>
            </a:endParaRPr>
          </a:p>
        </p:txBody>
      </p:sp>
      <p:sp>
        <p:nvSpPr>
          <p:cNvPr id="10" name="Google Shape;392;p42">
            <a:extLst>
              <a:ext uri="{FF2B5EF4-FFF2-40B4-BE49-F238E27FC236}">
                <a16:creationId xmlns:a16="http://schemas.microsoft.com/office/drawing/2014/main" id="{AB76FB93-96AF-1B49-D3DB-922473C3E8E4}"/>
              </a:ext>
            </a:extLst>
          </p:cNvPr>
          <p:cNvSpPr txBox="1">
            <a:spLocks/>
          </p:cNvSpPr>
          <p:nvPr/>
        </p:nvSpPr>
        <p:spPr>
          <a:xfrm>
            <a:off x="124687" y="760154"/>
            <a:ext cx="8866909"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endParaRPr lang="en-US" sz="2000" b="0">
              <a:solidFill>
                <a:srgbClr val="FFFFFF"/>
              </a:solidFill>
              <a:latin typeface="Catamaran"/>
              <a:cs typeface="Catamaran"/>
              <a:sym typeface="Catamaran"/>
            </a:endParaRPr>
          </a:p>
          <a:p>
            <a:pPr marL="0" indent="0" algn="l">
              <a:buClr>
                <a:srgbClr val="FFFFFF"/>
              </a:buClr>
              <a:buSzPts val="1600"/>
              <a:defRPr/>
            </a:pPr>
            <a:endParaRPr lang="en-US" sz="2000" b="0">
              <a:solidFill>
                <a:srgbClr val="FFFFFF"/>
              </a:solidFill>
              <a:latin typeface="Catamaran"/>
              <a:cs typeface="Catamaran"/>
              <a:sym typeface="Catamaran"/>
            </a:endParaRPr>
          </a:p>
          <a:p>
            <a:pPr marL="342900" indent="-342900" algn="l">
              <a:buClr>
                <a:srgbClr val="FFFFFF"/>
              </a:buClr>
              <a:buSzPts val="1600"/>
              <a:buFontTx/>
              <a:buChar char="-"/>
              <a:defRPr/>
            </a:pPr>
            <a:endParaRPr lang="en-US" sz="2000" b="0">
              <a:solidFill>
                <a:srgbClr val="FFFFFF"/>
              </a:solidFill>
              <a:latin typeface="Catamaran"/>
              <a:cs typeface="Catamaran"/>
              <a:sym typeface="Catamaran"/>
            </a:endParaRPr>
          </a:p>
        </p:txBody>
      </p:sp>
      <p:sp>
        <p:nvSpPr>
          <p:cNvPr id="5" name="Google Shape;392;p42">
            <a:extLst>
              <a:ext uri="{FF2B5EF4-FFF2-40B4-BE49-F238E27FC236}">
                <a16:creationId xmlns:a16="http://schemas.microsoft.com/office/drawing/2014/main" id="{27ED9B66-9D34-6E04-DB35-7B7B2D02A0EF}"/>
              </a:ext>
            </a:extLst>
          </p:cNvPr>
          <p:cNvSpPr txBox="1">
            <a:spLocks/>
          </p:cNvSpPr>
          <p:nvPr/>
        </p:nvSpPr>
        <p:spPr>
          <a:xfrm>
            <a:off x="180108" y="1126093"/>
            <a:ext cx="8783784"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400" b="0" i="1" noProof="1">
                <a:solidFill>
                  <a:srgbClr val="FFFFFF"/>
                </a:solidFill>
                <a:latin typeface="Catamaran" pitchFamily="2" charset="0"/>
                <a:cs typeface="Catamaran" pitchFamily="2" charset="0"/>
                <a:sym typeface="Catamaran"/>
              </a:rPr>
              <a:t>Classificateur linéaire utilisant une fonction logistique (ou fonction sigmoïde) pour serrer les prédictions dans un intervalle compris entre 0 et 1. Si cette probabilité est supérieure à un certain seuil, l’échantillon est classée dans la classe positive, sinon elle est classée dans la classe négative.</a:t>
            </a:r>
          </a:p>
          <a:p>
            <a:pPr marL="0" indent="0" algn="ctr">
              <a:buClr>
                <a:srgbClr val="FFFFFF"/>
              </a:buClr>
              <a:buSzPts val="1600"/>
              <a:defRPr/>
            </a:pPr>
            <a:endParaRPr lang="fr-FR" sz="2300" b="0" noProof="1">
              <a:solidFill>
                <a:srgbClr val="FFFFFF"/>
              </a:solidFill>
              <a:latin typeface="Catamaran" pitchFamily="2" charset="0"/>
              <a:cs typeface="Catamaran" pitchFamily="2" charset="0"/>
              <a:sym typeface="Catamaran"/>
            </a:endParaRPr>
          </a:p>
          <a:p>
            <a:pPr marL="0" indent="0" algn="ctr">
              <a:buClr>
                <a:srgbClr val="FFFFFF"/>
              </a:buClr>
              <a:buSzPts val="1600"/>
              <a:defRPr/>
            </a:pPr>
            <a:r>
              <a:rPr lang="fr-FR" sz="2300" noProof="1">
                <a:solidFill>
                  <a:srgbClr val="FFFFFF"/>
                </a:solidFill>
                <a:latin typeface="Catamaran" pitchFamily="2" charset="0"/>
                <a:cs typeface="Catamaran" pitchFamily="2" charset="0"/>
                <a:sym typeface="Catamaran"/>
              </a:rPr>
              <a:t>Hyperparamètres: </a:t>
            </a:r>
          </a:p>
          <a:p>
            <a:pPr marL="0" indent="0" algn="ctr">
              <a:buClr>
                <a:srgbClr val="FFFFFF"/>
              </a:buClr>
              <a:buSzPts val="1600"/>
              <a:defRPr/>
            </a:pPr>
            <a:endParaRPr lang="fr-FR" sz="2300" kern="100" noProof="1">
              <a:solidFill>
                <a:srgbClr val="FFFFFF"/>
              </a:solidFill>
              <a:effectLst/>
              <a:latin typeface="Catamaran" pitchFamily="2" charset="0"/>
              <a:ea typeface="Calibri" panose="020F0502020204030204" pitchFamily="34" charset="0"/>
              <a:cs typeface="Catamaran" pitchFamily="2" charset="0"/>
              <a:sym typeface="Catamaran"/>
            </a:endParaRPr>
          </a:p>
          <a:p>
            <a:pPr marL="0" indent="0" algn="l">
              <a:buClr>
                <a:srgbClr val="FFFFFF"/>
              </a:buClr>
              <a:buSzPts val="1600"/>
              <a:defRPr/>
            </a:pPr>
            <a:r>
              <a:rPr lang="fr-FR" sz="2300" kern="100" dirty="0">
                <a:effectLst/>
                <a:latin typeface="Catamaran" pitchFamily="2" charset="0"/>
                <a:ea typeface="Calibri" panose="020F0502020204030204" pitchFamily="34" charset="0"/>
                <a:cs typeface="Catamaran" pitchFamily="2" charset="0"/>
              </a:rPr>
              <a:t>1) C : </a:t>
            </a:r>
            <a:r>
              <a:rPr lang="fr-FR" sz="2300" b="0" kern="100" dirty="0">
                <a:effectLst/>
                <a:latin typeface="Catamaran" pitchFamily="2" charset="0"/>
                <a:ea typeface="Calibri" panose="020F0502020204030204" pitchFamily="34" charset="0"/>
                <a:cs typeface="Catamaran" pitchFamily="2" charset="0"/>
              </a:rPr>
              <a:t>Régularisation L2 (Ridge)</a:t>
            </a:r>
          </a:p>
          <a:p>
            <a:pPr marL="0" indent="0" algn="l">
              <a:buClr>
                <a:srgbClr val="FFFFFF"/>
              </a:buClr>
              <a:buSzPts val="1600"/>
              <a:defRPr/>
            </a:pPr>
            <a:r>
              <a:rPr lang="fr-FR" sz="2300" kern="100" dirty="0">
                <a:latin typeface="Catamaran" pitchFamily="2" charset="0"/>
                <a:ea typeface="Calibri" panose="020F0502020204030204" pitchFamily="34" charset="0"/>
                <a:cs typeface="Catamaran" pitchFamily="2" charset="0"/>
              </a:rPr>
              <a:t>2) Seuil </a:t>
            </a:r>
            <a:endParaRPr lang="fr-FR" sz="2300" kern="100" dirty="0">
              <a:effectLst/>
              <a:latin typeface="Catamaran" pitchFamily="2" charset="0"/>
              <a:ea typeface="Calibri" panose="020F0502020204030204" pitchFamily="34" charset="0"/>
              <a:cs typeface="Catamaran" pitchFamily="2" charset="0"/>
            </a:endParaRPr>
          </a:p>
          <a:p>
            <a:pPr marL="0" indent="0" algn="ctr">
              <a:buClr>
                <a:srgbClr val="FFFFFF"/>
              </a:buClr>
              <a:buSzPts val="1600"/>
              <a:defRPr/>
            </a:pPr>
            <a:endParaRPr lang="fr-FR" sz="1000" b="0" noProof="1">
              <a:solidFill>
                <a:srgbClr val="FFFFFF"/>
              </a:solidFill>
              <a:latin typeface="Catamaran"/>
              <a:cs typeface="Catamaran"/>
              <a:sym typeface="Catamaran"/>
            </a:endParaRPr>
          </a:p>
        </p:txBody>
      </p:sp>
    </p:spTree>
    <p:extLst>
      <p:ext uri="{BB962C8B-B14F-4D97-AF65-F5344CB8AC3E}">
        <p14:creationId xmlns:p14="http://schemas.microsoft.com/office/powerpoint/2010/main" val="2359831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lang="fr-FR" dirty="0">
                <a:solidFill>
                  <a:srgbClr val="0FE0E0"/>
                </a:solidFill>
              </a:rPr>
              <a:t>2</a:t>
            </a:r>
            <a:r>
              <a:rPr kumimoji="0" lang="fr-FR" sz="3200" b="1" i="0" u="none" strike="noStrike" kern="0" cap="none" spc="0" normalizeH="0" baseline="0" noProof="0" dirty="0">
                <a:ln>
                  <a:noFill/>
                </a:ln>
                <a:solidFill>
                  <a:srgbClr val="0FE0E0"/>
                </a:solidFill>
                <a:effectLst/>
                <a:uLnTx/>
                <a:uFillTx/>
                <a:latin typeface="Quantico"/>
                <a:sym typeface="Quantico"/>
              </a:rPr>
              <a:t>) Démarche de modélisation</a:t>
            </a: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LightGBM</a:t>
            </a:r>
            <a:endParaRPr lang="en-US" sz="2000" b="0" dirty="0">
              <a:solidFill>
                <a:srgbClr val="FFFFFF"/>
              </a:solidFill>
              <a:latin typeface="Catamaran"/>
              <a:cs typeface="Catamaran"/>
              <a:sym typeface="Catamaran"/>
            </a:endParaRPr>
          </a:p>
        </p:txBody>
      </p:sp>
      <p:sp>
        <p:nvSpPr>
          <p:cNvPr id="10" name="Google Shape;392;p42">
            <a:extLst>
              <a:ext uri="{FF2B5EF4-FFF2-40B4-BE49-F238E27FC236}">
                <a16:creationId xmlns:a16="http://schemas.microsoft.com/office/drawing/2014/main" id="{AB76FB93-96AF-1B49-D3DB-922473C3E8E4}"/>
              </a:ext>
            </a:extLst>
          </p:cNvPr>
          <p:cNvSpPr txBox="1">
            <a:spLocks/>
          </p:cNvSpPr>
          <p:nvPr/>
        </p:nvSpPr>
        <p:spPr>
          <a:xfrm>
            <a:off x="124687" y="715127"/>
            <a:ext cx="8866909"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endParaRPr lang="en-US" sz="2000" b="0">
              <a:solidFill>
                <a:srgbClr val="FFFFFF"/>
              </a:solidFill>
              <a:latin typeface="Catamaran"/>
              <a:cs typeface="Catamaran"/>
              <a:sym typeface="Catamaran"/>
            </a:endParaRPr>
          </a:p>
          <a:p>
            <a:pPr marL="0" indent="0" algn="l">
              <a:buClr>
                <a:srgbClr val="FFFFFF"/>
              </a:buClr>
              <a:buSzPts val="1600"/>
              <a:defRPr/>
            </a:pPr>
            <a:endParaRPr lang="en-US" sz="2000" b="0">
              <a:solidFill>
                <a:srgbClr val="FFFFFF"/>
              </a:solidFill>
              <a:latin typeface="Catamaran"/>
              <a:cs typeface="Catamaran"/>
              <a:sym typeface="Catamaran"/>
            </a:endParaRPr>
          </a:p>
          <a:p>
            <a:pPr marL="342900" indent="-342900" algn="l">
              <a:buClr>
                <a:srgbClr val="FFFFFF"/>
              </a:buClr>
              <a:buSzPts val="1600"/>
              <a:buFontTx/>
              <a:buChar char="-"/>
              <a:defRPr/>
            </a:pPr>
            <a:endParaRPr lang="en-US" sz="2000" b="0">
              <a:solidFill>
                <a:srgbClr val="FFFFFF"/>
              </a:solidFill>
              <a:latin typeface="Catamaran"/>
              <a:cs typeface="Catamaran"/>
              <a:sym typeface="Catamaran"/>
            </a:endParaRPr>
          </a:p>
        </p:txBody>
      </p:sp>
      <p:sp>
        <p:nvSpPr>
          <p:cNvPr id="5" name="Google Shape;392;p42">
            <a:extLst>
              <a:ext uri="{FF2B5EF4-FFF2-40B4-BE49-F238E27FC236}">
                <a16:creationId xmlns:a16="http://schemas.microsoft.com/office/drawing/2014/main" id="{27ED9B66-9D34-6E04-DB35-7B7B2D02A0EF}"/>
              </a:ext>
            </a:extLst>
          </p:cNvPr>
          <p:cNvSpPr txBox="1">
            <a:spLocks/>
          </p:cNvSpPr>
          <p:nvPr/>
        </p:nvSpPr>
        <p:spPr>
          <a:xfrm>
            <a:off x="207812" y="897488"/>
            <a:ext cx="8783784"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b="0" i="1" noProof="1">
                <a:solidFill>
                  <a:srgbClr val="FFFFFF"/>
                </a:solidFill>
                <a:latin typeface="Catamaran" pitchFamily="2" charset="0"/>
                <a:cs typeface="Catamaran" pitchFamily="2" charset="0"/>
                <a:sym typeface="Catamaran"/>
              </a:rPr>
              <a:t>Classificateur non-linéaire utilisant des arbres de décision. Il se sert d’une approche basée sur les feuilles plutôt que sur la profondeur pour faire croître ses arbres. Cette technique lui permet d’être plus rapide et de consommer moins de mémoire comparé à d’autres modèles utilisant des arbres de décision tel que XGBoost par exemple.</a:t>
            </a:r>
          </a:p>
          <a:p>
            <a:pPr marL="0" indent="0" algn="ctr">
              <a:buClr>
                <a:srgbClr val="FFFFFF"/>
              </a:buClr>
              <a:buSzPts val="1600"/>
              <a:defRPr/>
            </a:pPr>
            <a:endParaRPr lang="fr-FR" sz="2300" b="0" noProof="1">
              <a:solidFill>
                <a:srgbClr val="FFFFFF"/>
              </a:solidFill>
              <a:latin typeface="Catamaran" pitchFamily="2" charset="0"/>
              <a:cs typeface="Catamaran" pitchFamily="2" charset="0"/>
              <a:sym typeface="Catamaran"/>
            </a:endParaRPr>
          </a:p>
          <a:p>
            <a:pPr marL="0" indent="0" algn="ctr">
              <a:buClr>
                <a:srgbClr val="FFFFFF"/>
              </a:buClr>
              <a:buSzPts val="1600"/>
              <a:defRPr/>
            </a:pPr>
            <a:r>
              <a:rPr lang="fr-FR" sz="2300" noProof="1">
                <a:solidFill>
                  <a:srgbClr val="FFFFFF"/>
                </a:solidFill>
                <a:latin typeface="Catamaran" pitchFamily="2" charset="0"/>
                <a:cs typeface="Catamaran" pitchFamily="2" charset="0"/>
                <a:sym typeface="Catamaran"/>
              </a:rPr>
              <a:t>Hyperparamètres: </a:t>
            </a:r>
          </a:p>
          <a:p>
            <a:pPr marL="0" indent="0" algn="ctr">
              <a:buClr>
                <a:srgbClr val="FFFFFF"/>
              </a:buClr>
              <a:buSzPts val="1600"/>
              <a:defRPr/>
            </a:pPr>
            <a:endParaRPr lang="fr-FR" sz="2300" kern="100" noProof="1">
              <a:solidFill>
                <a:srgbClr val="FFFFFF"/>
              </a:solidFill>
              <a:effectLst/>
              <a:latin typeface="Catamaran" pitchFamily="2" charset="0"/>
              <a:ea typeface="Calibri" panose="020F0502020204030204" pitchFamily="34" charset="0"/>
              <a:cs typeface="Catamaran" pitchFamily="2" charset="0"/>
              <a:sym typeface="Catamaran"/>
            </a:endParaRPr>
          </a:p>
          <a:p>
            <a:pPr marL="0" indent="0" algn="l">
              <a:buClr>
                <a:srgbClr val="FFFFFF"/>
              </a:buClr>
              <a:buSzPts val="1600"/>
              <a:defRPr/>
            </a:pPr>
            <a:r>
              <a:rPr lang="fr-FR" sz="2000" kern="100" dirty="0">
                <a:effectLst/>
                <a:latin typeface="Catamaran" pitchFamily="2" charset="0"/>
                <a:ea typeface="Calibri" panose="020F0502020204030204" pitchFamily="34" charset="0"/>
                <a:cs typeface="Catamaran" pitchFamily="2" charset="0"/>
              </a:rPr>
              <a:t>1) learning_rate : </a:t>
            </a:r>
            <a:r>
              <a:rPr lang="fr-FR" sz="2000" b="0" kern="100" dirty="0">
                <a:effectLst/>
                <a:latin typeface="Catamaran" pitchFamily="2" charset="0"/>
                <a:ea typeface="Calibri" panose="020F0502020204030204" pitchFamily="34" charset="0"/>
                <a:cs typeface="Catamaran" pitchFamily="2" charset="0"/>
              </a:rPr>
              <a:t>Contribution de chaque arbre </a:t>
            </a:r>
          </a:p>
          <a:p>
            <a:pPr marL="0" indent="0" algn="l">
              <a:buClr>
                <a:srgbClr val="FFFFFF"/>
              </a:buClr>
              <a:buSzPts val="1600"/>
              <a:defRPr/>
            </a:pPr>
            <a:r>
              <a:rPr lang="fr-FR" sz="2000" kern="100" dirty="0">
                <a:effectLst/>
                <a:latin typeface="Catamaran" pitchFamily="2" charset="0"/>
                <a:ea typeface="Calibri" panose="020F0502020204030204" pitchFamily="34" charset="0"/>
                <a:cs typeface="Catamaran" pitchFamily="2" charset="0"/>
              </a:rPr>
              <a:t>2) num_leaves : </a:t>
            </a:r>
            <a:r>
              <a:rPr lang="fr-FR" sz="2000" b="0" kern="100" dirty="0">
                <a:effectLst/>
                <a:latin typeface="Catamaran" pitchFamily="2" charset="0"/>
                <a:ea typeface="Calibri" panose="020F0502020204030204" pitchFamily="34" charset="0"/>
                <a:cs typeface="Catamaran" pitchFamily="2" charset="0"/>
              </a:rPr>
              <a:t>Nombre maximum de feuilles </a:t>
            </a:r>
          </a:p>
          <a:p>
            <a:pPr marL="0" indent="0" algn="l">
              <a:buClr>
                <a:srgbClr val="FFFFFF"/>
              </a:buClr>
              <a:buSzPts val="1600"/>
              <a:defRPr/>
            </a:pPr>
            <a:r>
              <a:rPr lang="fr-FR" sz="2000" kern="100" dirty="0">
                <a:effectLst/>
                <a:latin typeface="Catamaran" pitchFamily="2" charset="0"/>
                <a:ea typeface="Calibri" panose="020F0502020204030204" pitchFamily="34" charset="0"/>
                <a:cs typeface="Catamaran" pitchFamily="2" charset="0"/>
              </a:rPr>
              <a:t>3) n_estimators : </a:t>
            </a:r>
            <a:r>
              <a:rPr lang="fr-FR" sz="2000" b="0" kern="100" dirty="0">
                <a:effectLst/>
                <a:latin typeface="Catamaran" pitchFamily="2" charset="0"/>
                <a:ea typeface="Calibri" panose="020F0502020204030204" pitchFamily="34" charset="0"/>
                <a:cs typeface="Catamaran" pitchFamily="2" charset="0"/>
              </a:rPr>
              <a:t>Nombre d’arbres à entrainer</a:t>
            </a:r>
          </a:p>
          <a:p>
            <a:pPr marL="0" indent="0" algn="l">
              <a:buClr>
                <a:srgbClr val="FFFFFF"/>
              </a:buClr>
              <a:buSzPts val="1600"/>
              <a:defRPr/>
            </a:pPr>
            <a:r>
              <a:rPr lang="fr-FR" sz="2000" kern="100" dirty="0">
                <a:latin typeface="Catamaran" pitchFamily="2" charset="0"/>
                <a:ea typeface="Calibri" panose="020F0502020204030204" pitchFamily="34" charset="0"/>
                <a:cs typeface="Catamaran" pitchFamily="2" charset="0"/>
              </a:rPr>
              <a:t>4) Seuil</a:t>
            </a:r>
            <a:endParaRPr lang="fr-FR" sz="2000" kern="100" dirty="0">
              <a:effectLst/>
              <a:latin typeface="Catamaran" pitchFamily="2" charset="0"/>
              <a:ea typeface="Calibri" panose="020F0502020204030204" pitchFamily="34" charset="0"/>
              <a:cs typeface="Catamaran" pitchFamily="2" charset="0"/>
            </a:endParaRPr>
          </a:p>
          <a:p>
            <a:pPr marL="0" indent="0" algn="ctr">
              <a:buClr>
                <a:srgbClr val="FFFFFF"/>
              </a:buClr>
              <a:buSzPts val="1600"/>
              <a:defRPr/>
            </a:pPr>
            <a:endParaRPr lang="fr-FR" sz="1000" b="0" noProof="1">
              <a:solidFill>
                <a:srgbClr val="FFFFFF"/>
              </a:solidFill>
              <a:latin typeface="Catamaran"/>
              <a:cs typeface="Catamaran"/>
              <a:sym typeface="Catamaran"/>
            </a:endParaRPr>
          </a:p>
        </p:txBody>
      </p:sp>
    </p:spTree>
    <p:extLst>
      <p:ext uri="{BB962C8B-B14F-4D97-AF65-F5344CB8AC3E}">
        <p14:creationId xmlns:p14="http://schemas.microsoft.com/office/powerpoint/2010/main" val="1767116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lang="fr-FR" dirty="0">
                <a:solidFill>
                  <a:srgbClr val="0FE0E0"/>
                </a:solidFill>
              </a:rPr>
              <a:t>2</a:t>
            </a:r>
            <a:r>
              <a:rPr kumimoji="0" lang="fr-FR" sz="3200" b="1" i="0" u="none" strike="noStrike" kern="0" cap="none" spc="0" normalizeH="0" baseline="0" noProof="0" dirty="0">
                <a:ln>
                  <a:noFill/>
                </a:ln>
                <a:solidFill>
                  <a:srgbClr val="0FE0E0"/>
                </a:solidFill>
                <a:effectLst/>
                <a:uLnTx/>
                <a:uFillTx/>
                <a:latin typeface="Quantico"/>
                <a:sym typeface="Quantico"/>
              </a:rPr>
              <a:t>) Démarche de modélisation</a:t>
            </a: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Protocole de l’entrainement des modèles</a:t>
            </a:r>
            <a:endParaRPr lang="en-US" sz="2000" b="0" dirty="0">
              <a:solidFill>
                <a:srgbClr val="FFFFFF"/>
              </a:solidFill>
              <a:latin typeface="Catamaran"/>
              <a:cs typeface="Catamaran"/>
              <a:sym typeface="Catamaran"/>
            </a:endParaRPr>
          </a:p>
        </p:txBody>
      </p:sp>
      <p:sp>
        <p:nvSpPr>
          <p:cNvPr id="10" name="Google Shape;392;p42">
            <a:extLst>
              <a:ext uri="{FF2B5EF4-FFF2-40B4-BE49-F238E27FC236}">
                <a16:creationId xmlns:a16="http://schemas.microsoft.com/office/drawing/2014/main" id="{AB76FB93-96AF-1B49-D3DB-922473C3E8E4}"/>
              </a:ext>
            </a:extLst>
          </p:cNvPr>
          <p:cNvSpPr txBox="1">
            <a:spLocks/>
          </p:cNvSpPr>
          <p:nvPr/>
        </p:nvSpPr>
        <p:spPr>
          <a:xfrm>
            <a:off x="131616" y="701592"/>
            <a:ext cx="8866909"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endParaRPr lang="en-US" sz="2000" b="0" dirty="0">
              <a:solidFill>
                <a:srgbClr val="FFFFFF"/>
              </a:solidFill>
              <a:latin typeface="Catamaran"/>
              <a:cs typeface="Catamaran"/>
              <a:sym typeface="Catamaran"/>
            </a:endParaRPr>
          </a:p>
          <a:p>
            <a:pPr marL="0" indent="0" algn="l">
              <a:buClr>
                <a:srgbClr val="FFFFFF"/>
              </a:buClr>
              <a:buSzPts val="1600"/>
              <a:defRPr/>
            </a:pPr>
            <a:endParaRPr lang="en-US" sz="2000" b="0" dirty="0">
              <a:solidFill>
                <a:srgbClr val="FFFFFF"/>
              </a:solidFill>
              <a:latin typeface="Catamaran"/>
              <a:cs typeface="Catamaran"/>
              <a:sym typeface="Catamaran"/>
            </a:endParaRPr>
          </a:p>
          <a:p>
            <a:pPr marL="342900" indent="-342900" algn="l">
              <a:buClr>
                <a:srgbClr val="FFFFFF"/>
              </a:buClr>
              <a:buSzPts val="1600"/>
              <a:buFontTx/>
              <a:buChar char="-"/>
              <a:defRPr/>
            </a:pPr>
            <a:endParaRPr lang="en-US" sz="2000" b="0" dirty="0">
              <a:solidFill>
                <a:srgbClr val="FFFFFF"/>
              </a:solidFill>
              <a:latin typeface="Catamaran"/>
              <a:cs typeface="Catamaran"/>
              <a:sym typeface="Catamaran"/>
            </a:endParaRPr>
          </a:p>
        </p:txBody>
      </p:sp>
      <p:sp>
        <p:nvSpPr>
          <p:cNvPr id="5" name="Google Shape;392;p42">
            <a:extLst>
              <a:ext uri="{FF2B5EF4-FFF2-40B4-BE49-F238E27FC236}">
                <a16:creationId xmlns:a16="http://schemas.microsoft.com/office/drawing/2014/main" id="{27ED9B66-9D34-6E04-DB35-7B7B2D02A0EF}"/>
              </a:ext>
            </a:extLst>
          </p:cNvPr>
          <p:cNvSpPr txBox="1">
            <a:spLocks/>
          </p:cNvSpPr>
          <p:nvPr/>
        </p:nvSpPr>
        <p:spPr>
          <a:xfrm>
            <a:off x="353286" y="1046836"/>
            <a:ext cx="8783784"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rgbClr val="FFFFFF"/>
                </a:solidFill>
                <a:latin typeface="Catamaran"/>
                <a:cs typeface="Catamaran"/>
                <a:sym typeface="Catamaran"/>
              </a:rPr>
              <a:t>Standardisation des données d’entraînement (StandardScaler)</a:t>
            </a:r>
          </a:p>
          <a:p>
            <a:pPr marL="0" indent="0" algn="l">
              <a:buClr>
                <a:srgbClr val="FFFFFF"/>
              </a:buClr>
              <a:buSzPts val="1600"/>
              <a:defRPr/>
            </a:pPr>
            <a:r>
              <a:rPr lang="fr-FR" sz="2000" b="0" noProof="1">
                <a:solidFill>
                  <a:srgbClr val="FFFFFF"/>
                </a:solidFill>
                <a:latin typeface="Catamaran"/>
                <a:cs typeface="Catamaran"/>
                <a:sym typeface="Catamaran"/>
              </a:rPr>
              <a:t>- Permet une convergance plus rapide</a:t>
            </a:r>
          </a:p>
          <a:p>
            <a:pPr marL="0" indent="0" algn="l">
              <a:buClr>
                <a:srgbClr val="FFFFFF"/>
              </a:buClr>
              <a:buSzPts val="1600"/>
              <a:defRPr/>
            </a:pPr>
            <a:r>
              <a:rPr lang="fr-FR" sz="2000" b="0" noProof="1">
                <a:solidFill>
                  <a:srgbClr val="FFFFFF"/>
                </a:solidFill>
                <a:latin typeface="Catamaran"/>
                <a:cs typeface="Catamaran"/>
                <a:sym typeface="Catamaran"/>
              </a:rPr>
              <a:t>- Evite la dominance des caractéristiques</a:t>
            </a:r>
          </a:p>
          <a:p>
            <a:pPr marL="0" indent="0" algn="l">
              <a:buClr>
                <a:srgbClr val="FFFFFF"/>
              </a:buClr>
              <a:buSzPts val="1600"/>
              <a:defRPr/>
            </a:pPr>
            <a:endParaRPr lang="fr-FR" sz="2000" b="0" noProof="1">
              <a:solidFill>
                <a:srgbClr val="FFFFFF"/>
              </a:solidFill>
              <a:latin typeface="Catamaran"/>
              <a:cs typeface="Catamaran"/>
              <a:sym typeface="Catamaran"/>
            </a:endParaRPr>
          </a:p>
          <a:p>
            <a:pPr marL="0" indent="0" algn="ctr">
              <a:buClr>
                <a:srgbClr val="FFFFFF"/>
              </a:buClr>
              <a:buSzPts val="1600"/>
              <a:defRPr/>
            </a:pPr>
            <a:r>
              <a:rPr lang="fr-FR" sz="2000" noProof="1">
                <a:solidFill>
                  <a:srgbClr val="FFFFFF"/>
                </a:solidFill>
                <a:latin typeface="Catamaran"/>
                <a:cs typeface="Catamaran"/>
                <a:sym typeface="Catamaran"/>
              </a:rPr>
              <a:t>Imputation des NaN (stratégie: Moyenne)</a:t>
            </a:r>
          </a:p>
          <a:p>
            <a:pPr marL="0" indent="0" algn="l">
              <a:buClr>
                <a:srgbClr val="FFFFFF"/>
              </a:buClr>
              <a:buSzPts val="1600"/>
              <a:defRPr/>
            </a:pPr>
            <a:r>
              <a:rPr lang="fr-FR" sz="2000" b="0" noProof="1">
                <a:solidFill>
                  <a:srgbClr val="FFFFFF"/>
                </a:solidFill>
                <a:latin typeface="Catamaran"/>
                <a:cs typeface="Catamaran"/>
                <a:sym typeface="Catamaran"/>
              </a:rPr>
              <a:t>- Ne s’applique pas pour le LightGBM</a:t>
            </a:r>
          </a:p>
          <a:p>
            <a:pPr marL="0" indent="0" algn="l">
              <a:buClr>
                <a:srgbClr val="FFFFFF"/>
              </a:buClr>
              <a:buSzPts val="1600"/>
              <a:defRPr/>
            </a:pPr>
            <a:endParaRPr lang="fr-FR" sz="2000" b="0" noProof="1">
              <a:solidFill>
                <a:srgbClr val="FFFFFF"/>
              </a:solidFill>
              <a:latin typeface="Catamaran"/>
              <a:cs typeface="Catamaran"/>
              <a:sym typeface="Catamaran"/>
            </a:endParaRPr>
          </a:p>
          <a:p>
            <a:pPr marL="0" indent="0" algn="ctr">
              <a:buClr>
                <a:srgbClr val="FFFFFF"/>
              </a:buClr>
              <a:buSzPts val="1600"/>
              <a:defRPr/>
            </a:pPr>
            <a:r>
              <a:rPr lang="fr-FR" sz="2000" noProof="1">
                <a:solidFill>
                  <a:srgbClr val="FFFFFF"/>
                </a:solidFill>
                <a:latin typeface="Catamaran"/>
                <a:cs typeface="Catamaran"/>
                <a:sym typeface="Catamaran"/>
              </a:rPr>
              <a:t>Traitement du déséquilibre des classes (class_weights)</a:t>
            </a:r>
          </a:p>
          <a:p>
            <a:pPr marL="0" indent="0" algn="l">
              <a:buClr>
                <a:srgbClr val="FFFFFF"/>
              </a:buClr>
              <a:buSzPts val="1600"/>
              <a:defRPr/>
            </a:pPr>
            <a:r>
              <a:rPr lang="fr-FR" sz="2000" b="0" noProof="1">
                <a:solidFill>
                  <a:srgbClr val="FFFFFF"/>
                </a:solidFill>
                <a:latin typeface="Catamaran"/>
                <a:cs typeface="Catamaran"/>
                <a:sym typeface="Catamaran"/>
              </a:rPr>
              <a:t>- Donne un côut plus grand pour la classe minoritaire </a:t>
            </a:r>
            <a:r>
              <a:rPr lang="fr-FR" sz="2000" b="0" i="1" noProof="1">
                <a:solidFill>
                  <a:srgbClr val="FFFFFF"/>
                </a:solidFill>
                <a:latin typeface="Catamaran"/>
                <a:cs typeface="Catamaran"/>
                <a:sym typeface="Catamaran"/>
              </a:rPr>
              <a:t>(92% de 0 et 8% de 1)</a:t>
            </a:r>
          </a:p>
          <a:p>
            <a:pPr marL="0" indent="0" algn="l">
              <a:buClr>
                <a:srgbClr val="FFFFFF"/>
              </a:buClr>
              <a:buSzPts val="1600"/>
              <a:defRPr/>
            </a:pPr>
            <a:endParaRPr lang="fr-FR" sz="2000" b="0" noProof="1">
              <a:solidFill>
                <a:srgbClr val="FFFFFF"/>
              </a:solidFill>
              <a:latin typeface="Catamaran"/>
              <a:cs typeface="Catamaran"/>
              <a:sym typeface="Catamaran"/>
            </a:endParaRPr>
          </a:p>
          <a:p>
            <a:pPr marL="0" indent="0" algn="ctr">
              <a:buClr>
                <a:srgbClr val="FFFFFF"/>
              </a:buClr>
              <a:buSzPts val="1600"/>
              <a:defRPr/>
            </a:pPr>
            <a:r>
              <a:rPr lang="fr-FR" sz="2000" noProof="1">
                <a:solidFill>
                  <a:srgbClr val="FFFFFF"/>
                </a:solidFill>
                <a:latin typeface="Catamaran"/>
                <a:cs typeface="Catamaran"/>
                <a:sym typeface="Catamaran"/>
              </a:rPr>
              <a:t>Cross-Validation (StratifiedKfold | Nb_folds = 5)</a:t>
            </a:r>
          </a:p>
          <a:p>
            <a:pPr marL="0" indent="0" algn="l">
              <a:buClr>
                <a:srgbClr val="FFFFFF"/>
              </a:buClr>
              <a:buSzPts val="1600"/>
              <a:defRPr/>
            </a:pPr>
            <a:r>
              <a:rPr lang="fr-FR" sz="2000" b="0" noProof="1">
                <a:solidFill>
                  <a:srgbClr val="FFFFFF"/>
                </a:solidFill>
                <a:latin typeface="Catamaran"/>
                <a:cs typeface="Catamaran"/>
                <a:sym typeface="Catamaran"/>
              </a:rPr>
              <a:t>- Permet d’avoir des folds avec une distribution similaire au dataset complet</a:t>
            </a:r>
          </a:p>
          <a:p>
            <a:pPr marL="0" indent="0" algn="l">
              <a:buClr>
                <a:srgbClr val="FFFFFF"/>
              </a:buClr>
              <a:buSzPts val="1600"/>
              <a:defRPr/>
            </a:pPr>
            <a:endParaRPr lang="fr-FR" sz="2000" b="0" noProof="1">
              <a:solidFill>
                <a:srgbClr val="FFFFFF"/>
              </a:solidFill>
              <a:latin typeface="Catamaran"/>
              <a:cs typeface="Catamaran"/>
              <a:sym typeface="Catamaran"/>
            </a:endParaRPr>
          </a:p>
        </p:txBody>
      </p:sp>
    </p:spTree>
    <p:extLst>
      <p:ext uri="{BB962C8B-B14F-4D97-AF65-F5344CB8AC3E}">
        <p14:creationId xmlns:p14="http://schemas.microsoft.com/office/powerpoint/2010/main" val="2564709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lang="fr-FR" dirty="0">
                <a:solidFill>
                  <a:srgbClr val="0FE0E0"/>
                </a:solidFill>
              </a:rPr>
              <a:t>2</a:t>
            </a:r>
            <a:r>
              <a:rPr kumimoji="0" lang="fr-FR" sz="3200" b="1" i="0" u="none" strike="noStrike" kern="0" cap="none" spc="0" normalizeH="0" baseline="0" noProof="0" dirty="0">
                <a:ln>
                  <a:noFill/>
                </a:ln>
                <a:solidFill>
                  <a:srgbClr val="0FE0E0"/>
                </a:solidFill>
                <a:effectLst/>
                <a:uLnTx/>
                <a:uFillTx/>
                <a:latin typeface="Quantico"/>
                <a:sym typeface="Quantico"/>
              </a:rPr>
              <a:t>) Démarche de modélisation</a:t>
            </a: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Métriques d’évaluation</a:t>
            </a:r>
            <a:endParaRPr lang="en-US" sz="2000" b="0" dirty="0">
              <a:solidFill>
                <a:srgbClr val="FFFFFF"/>
              </a:solidFill>
              <a:latin typeface="Catamaran"/>
              <a:cs typeface="Catamaran"/>
              <a:sym typeface="Catamaran"/>
            </a:endParaRPr>
          </a:p>
        </p:txBody>
      </p:sp>
      <p:sp>
        <p:nvSpPr>
          <p:cNvPr id="10" name="Google Shape;392;p42">
            <a:extLst>
              <a:ext uri="{FF2B5EF4-FFF2-40B4-BE49-F238E27FC236}">
                <a16:creationId xmlns:a16="http://schemas.microsoft.com/office/drawing/2014/main" id="{AB76FB93-96AF-1B49-D3DB-922473C3E8E4}"/>
              </a:ext>
            </a:extLst>
          </p:cNvPr>
          <p:cNvSpPr txBox="1">
            <a:spLocks/>
          </p:cNvSpPr>
          <p:nvPr/>
        </p:nvSpPr>
        <p:spPr>
          <a:xfrm>
            <a:off x="131616" y="701592"/>
            <a:ext cx="8866909"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endParaRPr lang="en-US" sz="2000" b="0" dirty="0">
              <a:solidFill>
                <a:srgbClr val="FFFFFF"/>
              </a:solidFill>
              <a:latin typeface="Catamaran"/>
              <a:cs typeface="Catamaran"/>
              <a:sym typeface="Catamaran"/>
            </a:endParaRPr>
          </a:p>
          <a:p>
            <a:pPr marL="0" indent="0" algn="l">
              <a:buClr>
                <a:srgbClr val="FFFFFF"/>
              </a:buClr>
              <a:buSzPts val="1600"/>
              <a:defRPr/>
            </a:pPr>
            <a:endParaRPr lang="en-US" sz="2000" b="0" dirty="0">
              <a:solidFill>
                <a:srgbClr val="FFFFFF"/>
              </a:solidFill>
              <a:latin typeface="Catamaran"/>
              <a:cs typeface="Catamaran"/>
              <a:sym typeface="Catamaran"/>
            </a:endParaRPr>
          </a:p>
          <a:p>
            <a:pPr marL="342900" indent="-342900" algn="l">
              <a:buClr>
                <a:srgbClr val="FFFFFF"/>
              </a:buClr>
              <a:buSzPts val="1600"/>
              <a:buFontTx/>
              <a:buChar char="-"/>
              <a:defRPr/>
            </a:pPr>
            <a:endParaRPr lang="en-US" sz="2000" b="0" dirty="0">
              <a:solidFill>
                <a:srgbClr val="FFFFFF"/>
              </a:solidFill>
              <a:latin typeface="Catamaran"/>
              <a:cs typeface="Catamaran"/>
              <a:sym typeface="Catamaran"/>
            </a:endParaRPr>
          </a:p>
        </p:txBody>
      </p:sp>
      <p:sp>
        <p:nvSpPr>
          <p:cNvPr id="5" name="Google Shape;392;p42">
            <a:extLst>
              <a:ext uri="{FF2B5EF4-FFF2-40B4-BE49-F238E27FC236}">
                <a16:creationId xmlns:a16="http://schemas.microsoft.com/office/drawing/2014/main" id="{27ED9B66-9D34-6E04-DB35-7B7B2D02A0EF}"/>
              </a:ext>
            </a:extLst>
          </p:cNvPr>
          <p:cNvSpPr txBox="1">
            <a:spLocks/>
          </p:cNvSpPr>
          <p:nvPr/>
        </p:nvSpPr>
        <p:spPr>
          <a:xfrm>
            <a:off x="207813" y="835552"/>
            <a:ext cx="8783784"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rgbClr val="FFFFFF"/>
                </a:solidFill>
                <a:latin typeface="Catamaran"/>
                <a:cs typeface="Catamaran"/>
                <a:sym typeface="Catamaran"/>
              </a:rPr>
              <a:t>Score métier (Business score)</a:t>
            </a:r>
          </a:p>
          <a:p>
            <a:pPr marL="0" indent="0" algn="l">
              <a:buClr>
                <a:srgbClr val="FFFFFF"/>
              </a:buClr>
              <a:buSzPts val="1600"/>
              <a:defRPr/>
            </a:pPr>
            <a:r>
              <a:rPr lang="fr-FR" sz="2000" b="0" noProof="1">
                <a:solidFill>
                  <a:srgbClr val="FFFFFF"/>
                </a:solidFill>
                <a:latin typeface="Catamaran"/>
                <a:cs typeface="Catamaran"/>
                <a:sym typeface="Catamaran"/>
              </a:rPr>
              <a:t>- </a:t>
            </a:r>
            <a:r>
              <a:rPr lang="fr-FR" sz="2000" noProof="1">
                <a:solidFill>
                  <a:srgbClr val="92D050"/>
                </a:solidFill>
                <a:latin typeface="Catamaran"/>
                <a:cs typeface="Catamaran"/>
                <a:sym typeface="Catamaran"/>
              </a:rPr>
              <a:t>Business score = </a:t>
            </a:r>
            <a:r>
              <a:rPr lang="fr-FR" sz="2000" i="1" noProof="1">
                <a:solidFill>
                  <a:srgbClr val="92D050"/>
                </a:solidFill>
                <a:latin typeface="Catamaran"/>
                <a:cs typeface="Catamaran"/>
                <a:sym typeface="Catamaran"/>
              </a:rPr>
              <a:t>Somme(10*FN + FP) </a:t>
            </a:r>
          </a:p>
          <a:p>
            <a:pPr marL="0" indent="0" algn="l">
              <a:buClr>
                <a:srgbClr val="FFFFFF"/>
              </a:buClr>
              <a:buSzPts val="1600"/>
              <a:defRPr/>
            </a:pPr>
            <a:r>
              <a:rPr lang="fr-FR" sz="2000" b="0" noProof="1">
                <a:solidFill>
                  <a:srgbClr val="FFFFFF"/>
                </a:solidFill>
                <a:latin typeface="Catamaran"/>
                <a:cs typeface="Catamaran"/>
                <a:sym typeface="Catamaran"/>
              </a:rPr>
              <a:t>- FN = Faux Négatifs | FP = Faux Positifs</a:t>
            </a:r>
            <a:endParaRPr lang="fr-FR" sz="2000" b="0" i="1" noProof="1">
              <a:solidFill>
                <a:srgbClr val="FFFFFF"/>
              </a:solidFill>
              <a:latin typeface="Catamaran"/>
              <a:cs typeface="Catamaran"/>
              <a:sym typeface="Catamaran"/>
            </a:endParaRPr>
          </a:p>
          <a:p>
            <a:pPr marL="0" indent="0" algn="l">
              <a:buClr>
                <a:srgbClr val="FFFFFF"/>
              </a:buClr>
              <a:buSzPts val="1600"/>
              <a:defRPr/>
            </a:pPr>
            <a:r>
              <a:rPr lang="fr-FR" sz="2000" b="0" noProof="1">
                <a:solidFill>
                  <a:srgbClr val="FFFFFF"/>
                </a:solidFill>
                <a:latin typeface="Catamaran"/>
                <a:cs typeface="Catamaran"/>
                <a:sym typeface="Catamaran"/>
              </a:rPr>
              <a:t>- Score à optimiser </a:t>
            </a:r>
          </a:p>
          <a:p>
            <a:pPr marL="0" indent="0" algn="l">
              <a:buClr>
                <a:srgbClr val="FFFFFF"/>
              </a:buClr>
              <a:buSzPts val="1600"/>
              <a:defRPr/>
            </a:pPr>
            <a:r>
              <a:rPr lang="fr-FR" sz="2000" b="0" noProof="1">
                <a:solidFill>
                  <a:srgbClr val="FFFFFF"/>
                </a:solidFill>
                <a:latin typeface="Catamaran"/>
                <a:cs typeface="Catamaran"/>
                <a:sym typeface="Catamaran"/>
              </a:rPr>
              <a:t>- Optimisation par l’arbre de Parzen </a:t>
            </a:r>
          </a:p>
          <a:p>
            <a:pPr marL="0" indent="0" algn="l">
              <a:buClr>
                <a:srgbClr val="FFFFFF"/>
              </a:buClr>
              <a:buSzPts val="1600"/>
              <a:defRPr/>
            </a:pPr>
            <a:endParaRPr lang="fr-FR" sz="2000" b="0" noProof="1">
              <a:solidFill>
                <a:srgbClr val="FFFFFF"/>
              </a:solidFill>
              <a:latin typeface="Catamaran"/>
              <a:cs typeface="Catamaran"/>
              <a:sym typeface="Catamaran"/>
            </a:endParaRPr>
          </a:p>
          <a:p>
            <a:pPr marL="0" indent="0" algn="ctr">
              <a:buClr>
                <a:srgbClr val="FFFFFF"/>
              </a:buClr>
              <a:buSzPts val="1600"/>
              <a:defRPr/>
            </a:pPr>
            <a:r>
              <a:rPr lang="fr-FR" sz="2000" noProof="1">
                <a:solidFill>
                  <a:srgbClr val="FFFFFF"/>
                </a:solidFill>
                <a:latin typeface="Catamaran"/>
                <a:cs typeface="Catamaran"/>
                <a:sym typeface="Catamaran"/>
              </a:rPr>
              <a:t>AUC (Area Under Curve)</a:t>
            </a:r>
          </a:p>
          <a:p>
            <a:pPr marL="0" indent="0" algn="l">
              <a:buClr>
                <a:srgbClr val="FFFFFF"/>
              </a:buClr>
              <a:buSzPts val="1600"/>
              <a:defRPr/>
            </a:pPr>
            <a:r>
              <a:rPr lang="fr-FR" sz="2000" b="0" noProof="1">
                <a:solidFill>
                  <a:srgbClr val="FFFFFF"/>
                </a:solidFill>
                <a:latin typeface="Catamaran"/>
                <a:cs typeface="Catamaran"/>
                <a:sym typeface="Catamaran"/>
              </a:rPr>
              <a:t>- Aire sous la courbe ROC (Receiver Operating Characteristic)</a:t>
            </a:r>
          </a:p>
          <a:p>
            <a:pPr marL="0" indent="0" algn="l">
              <a:buClr>
                <a:srgbClr val="FFFFFF"/>
              </a:buClr>
              <a:buSzPts val="1600"/>
              <a:defRPr/>
            </a:pPr>
            <a:r>
              <a:rPr lang="fr-FR" sz="2000" b="0" noProof="1">
                <a:solidFill>
                  <a:srgbClr val="FFFFFF"/>
                </a:solidFill>
                <a:latin typeface="Catamaran"/>
                <a:cs typeface="Catamaran"/>
                <a:sym typeface="Catamaran"/>
              </a:rPr>
              <a:t>- X_plot(ROC) = Taux de faux positifs | Y_plot(ROC) = Taux de vrais positifs</a:t>
            </a:r>
          </a:p>
          <a:p>
            <a:pPr marL="0" indent="0" algn="l">
              <a:buClr>
                <a:srgbClr val="FFFFFF"/>
              </a:buClr>
              <a:buSzPts val="1600"/>
              <a:defRPr/>
            </a:pPr>
            <a:r>
              <a:rPr lang="fr-FR" sz="2000" b="0" noProof="1">
                <a:solidFill>
                  <a:srgbClr val="FFFFFF"/>
                </a:solidFill>
                <a:latin typeface="Catamaran"/>
                <a:cs typeface="Catamaran"/>
                <a:sym typeface="Catamaran"/>
              </a:rPr>
              <a:t>- AUC = 1 -&gt; Classifieur parfait</a:t>
            </a:r>
          </a:p>
          <a:p>
            <a:pPr marL="0" indent="0" algn="l">
              <a:buClr>
                <a:srgbClr val="FFFFFF"/>
              </a:buClr>
              <a:buSzPts val="1600"/>
              <a:defRPr/>
            </a:pPr>
            <a:endParaRPr lang="fr-FR" sz="2000" b="0" noProof="1">
              <a:solidFill>
                <a:srgbClr val="FFFFFF"/>
              </a:solidFill>
              <a:latin typeface="Catamaran"/>
              <a:cs typeface="Catamaran"/>
              <a:sym typeface="Catamaran"/>
            </a:endParaRPr>
          </a:p>
          <a:p>
            <a:pPr marL="0" indent="0" algn="ctr">
              <a:buClr>
                <a:srgbClr val="FFFFFF"/>
              </a:buClr>
              <a:buSzPts val="1600"/>
              <a:defRPr/>
            </a:pPr>
            <a:r>
              <a:rPr lang="fr-FR" sz="2000" noProof="1">
                <a:solidFill>
                  <a:srgbClr val="FFFFFF"/>
                </a:solidFill>
                <a:latin typeface="Catamaran"/>
                <a:cs typeface="Catamaran"/>
                <a:sym typeface="Catamaran"/>
              </a:rPr>
              <a:t>Précision (Accuracy)</a:t>
            </a:r>
          </a:p>
          <a:p>
            <a:pPr marL="0" indent="0" algn="l">
              <a:buClr>
                <a:srgbClr val="FFFFFF"/>
              </a:buClr>
              <a:buSzPts val="1600"/>
              <a:defRPr/>
            </a:pPr>
            <a:r>
              <a:rPr lang="fr-FR" sz="2000" b="0" noProof="1">
                <a:solidFill>
                  <a:srgbClr val="FFFFFF"/>
                </a:solidFill>
                <a:latin typeface="Catamaran"/>
                <a:cs typeface="Catamaran"/>
                <a:sym typeface="Catamaran"/>
              </a:rPr>
              <a:t>- Ratio du nombre total de prédictions correctes sur le nombre total de prédictions</a:t>
            </a:r>
            <a:endParaRPr lang="fr-FR" sz="2000" noProof="1">
              <a:solidFill>
                <a:srgbClr val="FFFFFF"/>
              </a:solidFill>
              <a:latin typeface="Catamaran"/>
              <a:cs typeface="Catamaran"/>
              <a:sym typeface="Catamaran"/>
            </a:endParaRPr>
          </a:p>
          <a:p>
            <a:pPr marL="0" indent="0" algn="l">
              <a:buClr>
                <a:srgbClr val="FFFFFF"/>
              </a:buClr>
              <a:buSzPts val="1600"/>
              <a:defRPr/>
            </a:pPr>
            <a:endParaRPr lang="fr-FR" sz="2000" b="0" noProof="1">
              <a:solidFill>
                <a:srgbClr val="FFFFFF"/>
              </a:solidFill>
              <a:latin typeface="Catamaran"/>
              <a:cs typeface="Catamaran"/>
              <a:sym typeface="Catamaran"/>
            </a:endParaRPr>
          </a:p>
          <a:p>
            <a:pPr marL="0" indent="0" algn="l">
              <a:buClr>
                <a:srgbClr val="FFFFFF"/>
              </a:buClr>
              <a:buSzPts val="1600"/>
              <a:defRPr/>
            </a:pPr>
            <a:endParaRPr lang="fr-FR" sz="2000" b="0" noProof="1">
              <a:solidFill>
                <a:srgbClr val="FFFFFF"/>
              </a:solidFill>
              <a:latin typeface="Catamaran"/>
              <a:cs typeface="Catamaran"/>
              <a:sym typeface="Catamaran"/>
            </a:endParaRPr>
          </a:p>
        </p:txBody>
      </p:sp>
    </p:spTree>
    <p:extLst>
      <p:ext uri="{BB962C8B-B14F-4D97-AF65-F5344CB8AC3E}">
        <p14:creationId xmlns:p14="http://schemas.microsoft.com/office/powerpoint/2010/main" val="3971809815"/>
      </p:ext>
    </p:extLst>
  </p:cSld>
  <p:clrMapOvr>
    <a:masterClrMapping/>
  </p:clrMapOvr>
</p:sld>
</file>

<file path=ppt/theme/theme1.xml><?xml version="1.0" encoding="utf-8"?>
<a:theme xmlns:a="http://schemas.openxmlformats.org/drawingml/2006/main" name="Computer Science &amp; Mathematics Major for College: Data Management Technology by Slidesgo">
  <a:themeElements>
    <a:clrScheme name="Simple Light">
      <a:dk1>
        <a:srgbClr val="161616"/>
      </a:dk1>
      <a:lt1>
        <a:srgbClr val="FFFFFF"/>
      </a:lt1>
      <a:dk2>
        <a:srgbClr val="0D008E"/>
      </a:dk2>
      <a:lt2>
        <a:srgbClr val="0FE0E0"/>
      </a:lt2>
      <a:accent1>
        <a:srgbClr val="2C4ED7"/>
      </a:accent1>
      <a:accent2>
        <a:srgbClr val="50FFB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4047</TotalTime>
  <Words>1003</Words>
  <Application>Microsoft Office PowerPoint</Application>
  <PresentationFormat>On-screen Show (16:9)</PresentationFormat>
  <Paragraphs>154</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Teko</vt:lpstr>
      <vt:lpstr>Catamaran</vt:lpstr>
      <vt:lpstr>Bebas Neue</vt:lpstr>
      <vt:lpstr>Arial</vt:lpstr>
      <vt:lpstr>Quantico</vt:lpstr>
      <vt:lpstr>Calibri</vt:lpstr>
      <vt:lpstr>Computer Science &amp; Mathematics Major for College: Data Management Technology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SCIENCE &amp; MATHEMATICS MAJOR FOR COLLEGE:</dc:title>
  <dc:creator>Utilisateur</dc:creator>
  <cp:lastModifiedBy>badis ghoubali</cp:lastModifiedBy>
  <cp:revision>338</cp:revision>
  <dcterms:modified xsi:type="dcterms:W3CDTF">2023-09-08T07:21:48Z</dcterms:modified>
</cp:coreProperties>
</file>